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3" r:id="rId9"/>
    <p:sldId id="268" r:id="rId10"/>
    <p:sldId id="269" r:id="rId11"/>
    <p:sldId id="267" r:id="rId12"/>
    <p:sldId id="264" r:id="rId13"/>
    <p:sldId id="265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83" r:id="rId24"/>
    <p:sldId id="281" r:id="rId25"/>
    <p:sldId id="282" r:id="rId26"/>
    <p:sldId id="279" r:id="rId27"/>
    <p:sldId id="280" r:id="rId28"/>
  </p:sldIdLst>
  <p:sldSz cx="12192000" cy="6858000"/>
  <p:notesSz cx="6810375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0408" autoAdjust="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6" y="1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618DC-E04C-40A7-9B89-76081CB34C17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4039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6" y="9444039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BD28E-EB18-4053-9524-58A9805255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262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7" y="1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3D09A-E537-4FB7-9E4A-EB8E7552337D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835"/>
            <a:ext cx="544830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3663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7" y="9443663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03A3A-695C-4D12-8779-FCC41B92F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440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609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University</a:t>
            </a:r>
            <a:r>
              <a:rPr lang="en-GB" baseline="0" dirty="0"/>
              <a:t> of Nottingham, Research in the Department of History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871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Postgraduate</a:t>
            </a:r>
            <a:r>
              <a:rPr lang="en-GB" baseline="0" dirty="0"/>
              <a:t> workshop University of Sheffield.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337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Digimap offers data from a wide range of suppliers but it is much more than an online map viewer.</a:t>
            </a:r>
          </a:p>
          <a:p>
            <a:endParaRPr lang="en-GB" dirty="0"/>
          </a:p>
          <a:p>
            <a:r>
              <a:rPr lang="en-GB" dirty="0"/>
              <a:t>You can also annotate the maps, highlight features from one dataset and seeing how they correlate to others. </a:t>
            </a:r>
          </a:p>
          <a:p>
            <a:endParaRPr lang="en-GB" dirty="0"/>
          </a:p>
          <a:p>
            <a:r>
              <a:rPr lang="en-GB" dirty="0"/>
              <a:t>E.G.  We noticed that on some old maps there are a few lakes around Edinburgh and comparing them with modern maps you can see they have disappeared.</a:t>
            </a:r>
          </a:p>
          <a:p>
            <a:r>
              <a:rPr lang="en-GB" dirty="0"/>
              <a:t>When we look at the Geological Data, in the Superficial Deposits layer which gives us the environment that the soil was created in we can see a much more accurate picture of the extent of these lakes than is available from the old maps.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141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We’ll look a the process</a:t>
            </a:r>
            <a:r>
              <a:rPr lang="en-GB" baseline="0" dirty="0"/>
              <a:t> of getting data but putting it into a GIS will </a:t>
            </a:r>
            <a:r>
              <a:rPr lang="en-GB" baseline="0"/>
              <a:t>come later.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269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784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374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8148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143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88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441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7217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205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473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476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950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6D50F-7EAB-4375-8B89-5CB9F5D582D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4794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198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019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911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 we mean by Digital</a:t>
            </a:r>
            <a:r>
              <a:rPr lang="en-GB" baseline="0" dirty="0"/>
              <a:t> historical maps? Essentially scanned old maps!</a:t>
            </a:r>
          </a:p>
          <a:p>
            <a:endParaRPr lang="en-GB" baseline="0" dirty="0"/>
          </a:p>
          <a:p>
            <a:r>
              <a:rPr lang="en-GB" dirty="0"/>
              <a:t>Over the last 10 years there has been a huge increase</a:t>
            </a:r>
            <a:r>
              <a:rPr lang="en-GB" baseline="0" dirty="0"/>
              <a:t> in the quality and quantity of scanned historical maps and with improvements the availability of high speed internet access we have never had better access to high quality historical maps.</a:t>
            </a:r>
          </a:p>
          <a:p>
            <a:r>
              <a:rPr lang="en-GB" baseline="0" dirty="0"/>
              <a:t>Pure black and white lower resolution</a:t>
            </a:r>
          </a:p>
          <a:p>
            <a:r>
              <a:rPr lang="en-GB" baseline="0" dirty="0"/>
              <a:t>Full Colour and very high resolution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740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Along</a:t>
            </a:r>
            <a:r>
              <a:rPr lang="en-GB" baseline="0" dirty="0"/>
              <a:t> with the huge changes to the internet the improvements in computing power and reducing costs, particularly of storage, has meant that large collections of maps have been made available online.</a:t>
            </a:r>
          </a:p>
          <a:p>
            <a:endParaRPr lang="en-GB" baseline="0" dirty="0"/>
          </a:p>
          <a:p>
            <a:r>
              <a:rPr lang="en-GB" baseline="0" dirty="0"/>
              <a:t>British Library have a huge number of maps many of which have been scanned and a portion of which have been made available online.</a:t>
            </a:r>
          </a:p>
          <a:p>
            <a:endParaRPr lang="en-GB" baseline="0" dirty="0"/>
          </a:p>
          <a:p>
            <a:r>
              <a:rPr lang="en-GB" baseline="0" dirty="0"/>
              <a:t>There is a vast range of different sorts of maps from a range of places and different scales.</a:t>
            </a:r>
          </a:p>
          <a:p>
            <a:endParaRPr lang="en-GB" baseline="0" dirty="0"/>
          </a:p>
          <a:p>
            <a:r>
              <a:rPr lang="en-GB" baseline="0" dirty="0"/>
              <a:t>Perspective views, Fire insurance maps of Bridgetown Barbados, Gulf of Oman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890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The National Library of Scotland again has a huge collection with a much more accessible interface and a better commitment to making their resources available. Again a broad range of dates and scales are available.</a:t>
            </a:r>
          </a:p>
          <a:p>
            <a:endParaRPr lang="en-GB" baseline="0" dirty="0"/>
          </a:p>
          <a:p>
            <a:r>
              <a:rPr lang="en-GB" dirty="0"/>
              <a:t>Georg</a:t>
            </a:r>
            <a:r>
              <a:rPr lang="en-GB" baseline="0" dirty="0"/>
              <a:t> Braun 1540</a:t>
            </a:r>
            <a:r>
              <a:rPr lang="en-GB" dirty="0"/>
              <a:t>, Plan of the city of Edinburgh and castle Edgar William 1765</a:t>
            </a:r>
            <a:r>
              <a:rPr lang="en-GB" baseline="0" dirty="0"/>
              <a:t>, Ordnance Survey Town Plan 1877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0114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lot of the more recent work has concentrated</a:t>
            </a:r>
            <a:r>
              <a:rPr lang="en-GB" baseline="0" dirty="0"/>
              <a:t> on Georeferencing the scanned maps, often through crowd sourcing project such as the one by the British Library.</a:t>
            </a:r>
          </a:p>
          <a:p>
            <a:endParaRPr lang="en-GB" baseline="0" dirty="0"/>
          </a:p>
          <a:p>
            <a:r>
              <a:rPr lang="en-GB" baseline="0" dirty="0"/>
              <a:t>NLS also </a:t>
            </a:r>
            <a:r>
              <a:rPr lang="en-GB" baseline="0" dirty="0" smtClean="0"/>
              <a:t>ran </a:t>
            </a:r>
            <a:r>
              <a:rPr lang="en-GB" baseline="0" dirty="0"/>
              <a:t>a </a:t>
            </a:r>
            <a:r>
              <a:rPr lang="en-GB" baseline="0" dirty="0" smtClean="0"/>
              <a:t>crowd </a:t>
            </a:r>
            <a:r>
              <a:rPr lang="en-GB" baseline="0" dirty="0"/>
              <a:t>sourcing </a:t>
            </a:r>
            <a:r>
              <a:rPr lang="en-GB" baseline="0" dirty="0" err="1" smtClean="0"/>
              <a:t>georeferencing</a:t>
            </a:r>
            <a:r>
              <a:rPr lang="en-GB" baseline="0" dirty="0" smtClean="0"/>
              <a:t> project </a:t>
            </a:r>
            <a:r>
              <a:rPr lang="en-GB" baseline="0" dirty="0"/>
              <a:t>focussed on </a:t>
            </a:r>
            <a:r>
              <a:rPr lang="en-GB" baseline="0" dirty="0" smtClean="0"/>
              <a:t>Scotland from 2011-2017.</a:t>
            </a:r>
            <a:endParaRPr lang="en-GB" baseline="0" dirty="0"/>
          </a:p>
          <a:p>
            <a:endParaRPr lang="en-GB" baseline="0" dirty="0"/>
          </a:p>
          <a:p>
            <a:r>
              <a:rPr lang="en-GB" baseline="0" dirty="0"/>
              <a:t>Once georeferenced you can start to build up continuous coverages like this one for Scotland.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645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ability to search mapping catalogues spatially, and temporarily</a:t>
            </a:r>
            <a:r>
              <a:rPr lang="en-GB" baseline="0" dirty="0"/>
              <a:t> if the date metadata is in place, has allowed portals such as Old Maps online to be created. These are great resources!</a:t>
            </a:r>
          </a:p>
          <a:p>
            <a:r>
              <a:rPr lang="en-GB" baseline="0" dirty="0"/>
              <a:t>A georeferenced map is also important as it can then be used to compare to other maps, to collect data for use with other datasets or in spatial analysis; identifying clusters or other spatial relationships.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982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Maps are a great way to engage with data, they are familiar,</a:t>
            </a:r>
            <a:r>
              <a:rPr lang="en-GB" baseline="0" dirty="0"/>
              <a:t> provide extra context and are designed to allow people to navigate so why not around data.</a:t>
            </a:r>
          </a:p>
          <a:p>
            <a:endParaRPr lang="en-GB" baseline="0" dirty="0"/>
          </a:p>
          <a:p>
            <a:r>
              <a:rPr lang="en-GB" baseline="0" dirty="0"/>
              <a:t>It also helps you make relationships that may not be apparent from the data, if you are looking for ancestors in one parish you might look at a map and think… I might just check the neighbouring ones too, just in case!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350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University</a:t>
            </a:r>
            <a:r>
              <a:rPr lang="en-GB" baseline="0" dirty="0"/>
              <a:t> of Birmingham, Masters in West Midlands History coursework.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03A3A-695C-4D12-8779-FCC41B92F4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5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96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25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8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01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3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7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57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CEB1E-6092-4722-B2B2-C6B69D311E63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7044-0C29-46CA-9A55-0D06E25BB59A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1676" y="5755393"/>
            <a:ext cx="1944357" cy="863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" y="5477522"/>
            <a:ext cx="1380478" cy="13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1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igimap.edina.ac.uk/webhelp/digimapsupport/about.htm#case_studies/chris_brooke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igimap.edina.ac.uk/webhelp/digimapsupport/about.htm#case_studies/diane_palmer.ht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://portal.historicenvironment.scot/spatialdownload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.uk/collection-guides/digital-mapp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nls.uk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tataccscot.edina.ac.uk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igimap.edina.ac.uk/webhelp/digimapsupport/about.htm#case_studies/dawn_macqueen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Working with Historical Maps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Ian Holmes</a:t>
            </a:r>
          </a:p>
          <a:p>
            <a:r>
              <a:rPr lang="en-GB" dirty="0" smtClean="0"/>
              <a:t>EDINA</a:t>
            </a:r>
          </a:p>
          <a:p>
            <a:r>
              <a:rPr lang="en-GB" dirty="0" smtClean="0"/>
              <a:t>Geoservices Support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902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Digital Maps?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65376"/>
            <a:ext cx="6183630" cy="431158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Case Studies</a:t>
            </a:r>
          </a:p>
          <a:p>
            <a:pPr lvl="1"/>
            <a:r>
              <a:rPr lang="en-GB" dirty="0">
                <a:hlinkClick r:id="rId3"/>
              </a:rPr>
              <a:t>Southwell &amp; Nottingham Church History</a:t>
            </a:r>
            <a:endParaRPr lang="en-GB" dirty="0"/>
          </a:p>
          <a:p>
            <a:pPr lvl="1"/>
            <a:r>
              <a:rPr lang="en-GB" dirty="0"/>
              <a:t>Historic mapping used to better understand: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How buildings have changed in form over time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How churchyards have changed in shape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How churchyards were used in the past 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The former land use of sites of churches 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How some churches were moved 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The location of previously ‘unknown’ churches (e.g. short-lived mission chapels)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393" y="1271738"/>
            <a:ext cx="2243846" cy="48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3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Digital Maps?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6320790" cy="4351338"/>
          </a:xfrm>
        </p:spPr>
        <p:txBody>
          <a:bodyPr>
            <a:normAutofit/>
          </a:bodyPr>
          <a:lstStyle/>
          <a:p>
            <a:r>
              <a:rPr lang="en-GB" dirty="0"/>
              <a:t>Case Studies</a:t>
            </a:r>
          </a:p>
          <a:p>
            <a:pPr lvl="1"/>
            <a:r>
              <a:rPr lang="en-GB" dirty="0">
                <a:hlinkClick r:id="rId3"/>
              </a:rPr>
              <a:t>Jack the Ripper</a:t>
            </a:r>
            <a:endParaRPr lang="en-GB" dirty="0"/>
          </a:p>
          <a:p>
            <a:pPr lvl="1"/>
            <a:r>
              <a:rPr lang="en-GB" dirty="0"/>
              <a:t>Used contemporary mapping  (1888 – 1891) to try  establish: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Whether all the murders which occurred in the Whitechapel area of London during this period were the work of one killer only.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If any of the suspects actually resided in a suitable location to commit the crime.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Where the real killer lived.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608" y="1966364"/>
            <a:ext cx="2226927" cy="32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View, Annotate and Print Maps</a:t>
            </a:r>
          </a:p>
          <a:p>
            <a:r>
              <a:rPr lang="en-GB" dirty="0"/>
              <a:t>UK Mapping Service with several Collections of Data:</a:t>
            </a:r>
          </a:p>
          <a:p>
            <a:pPr lvl="1"/>
            <a:r>
              <a:rPr lang="en-GB" dirty="0"/>
              <a:t>Ordnance Survey</a:t>
            </a:r>
          </a:p>
          <a:p>
            <a:pPr lvl="1"/>
            <a:r>
              <a:rPr lang="en-GB" dirty="0"/>
              <a:t>Historical Ordnance Survey</a:t>
            </a:r>
          </a:p>
          <a:p>
            <a:pPr lvl="1"/>
            <a:r>
              <a:rPr lang="en-GB" dirty="0"/>
              <a:t>British Geological Survey</a:t>
            </a:r>
          </a:p>
          <a:p>
            <a:pPr lvl="1"/>
            <a:r>
              <a:rPr lang="en-GB" dirty="0"/>
              <a:t>Hydrographic Office Charts and Marine Data from </a:t>
            </a:r>
            <a:r>
              <a:rPr lang="en-GB" dirty="0" err="1" smtClean="0"/>
              <a:t>OceanWise</a:t>
            </a:r>
            <a:endParaRPr lang="en-GB" dirty="0"/>
          </a:p>
          <a:p>
            <a:pPr lvl="1"/>
            <a:r>
              <a:rPr lang="en-GB" dirty="0"/>
              <a:t>Land-use data from Centre for Hydrology and Ecology</a:t>
            </a:r>
          </a:p>
          <a:p>
            <a:pPr lvl="1"/>
            <a:r>
              <a:rPr lang="en-GB" dirty="0"/>
              <a:t>Aerial Photography from </a:t>
            </a:r>
            <a:r>
              <a:rPr lang="en-GB" dirty="0" err="1"/>
              <a:t>Getmapping</a:t>
            </a:r>
            <a:endParaRPr lang="en-GB" dirty="0"/>
          </a:p>
          <a:p>
            <a:pPr lvl="1"/>
            <a:r>
              <a:rPr lang="en-GB" dirty="0"/>
              <a:t>Lidar data from English, Welsh and Scottish environment agencies for 3D </a:t>
            </a:r>
            <a:r>
              <a:rPr lang="en-GB" dirty="0" smtClean="0"/>
              <a:t>landscapes</a:t>
            </a:r>
          </a:p>
          <a:p>
            <a:pPr lvl="1"/>
            <a:r>
              <a:rPr lang="en-GB" dirty="0" smtClean="0"/>
              <a:t>Global data from </a:t>
            </a:r>
            <a:r>
              <a:rPr lang="en-GB" dirty="0" err="1" smtClean="0"/>
              <a:t>OpenStreetMap</a:t>
            </a:r>
            <a:r>
              <a:rPr lang="en-GB" dirty="0" smtClean="0"/>
              <a:t> and Natural Earth </a:t>
            </a:r>
          </a:p>
          <a:p>
            <a:pPr lvl="1"/>
            <a:r>
              <a:rPr lang="en-GB" dirty="0" smtClean="0"/>
              <a:t>Census data from 2011 Censuses of Population</a:t>
            </a:r>
            <a:endParaRPr lang="en-GB" dirty="0"/>
          </a:p>
        </p:txBody>
      </p:sp>
      <p:pic>
        <p:nvPicPr>
          <p:cNvPr id="2050" name="Picture 2" descr="https://digimap.edina.ac.uk/webhelp/digimapsupport/service_info/digimap-cmyk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308" y="6176964"/>
            <a:ext cx="2441385" cy="61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86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Maps as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Digimap also allows you to download all its spatial data for use in GIS Software.</a:t>
            </a:r>
          </a:p>
          <a:p>
            <a:r>
              <a:rPr lang="en-GB" dirty="0"/>
              <a:t>Why Download?</a:t>
            </a:r>
          </a:p>
          <a:p>
            <a:pPr lvl="1"/>
            <a:r>
              <a:rPr lang="en-GB" dirty="0"/>
              <a:t>Data collection</a:t>
            </a:r>
          </a:p>
          <a:p>
            <a:pPr lvl="1"/>
            <a:r>
              <a:rPr lang="en-GB" dirty="0"/>
              <a:t>Combining or layering different information</a:t>
            </a:r>
          </a:p>
          <a:p>
            <a:pPr lvl="1"/>
            <a:r>
              <a:rPr lang="en-GB" dirty="0"/>
              <a:t>Spatial Analysis</a:t>
            </a:r>
          </a:p>
          <a:p>
            <a:pPr lvl="1"/>
            <a:r>
              <a:rPr lang="en-GB" dirty="0"/>
              <a:t>3D rendering</a:t>
            </a:r>
          </a:p>
        </p:txBody>
      </p:sp>
      <p:pic>
        <p:nvPicPr>
          <p:cNvPr id="6" name="Picture 2" descr="https://digimap.edina.ac.uk/webhelp/digimapsupport/service_info/digimap-cmyk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308" y="6176964"/>
            <a:ext cx="2441385" cy="61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Exercise </a:t>
            </a:r>
            <a:r>
              <a:rPr lang="en-GB" b="1" dirty="0" smtClean="0"/>
              <a:t>1:</a:t>
            </a:r>
            <a:br>
              <a:rPr lang="en-GB" b="1" dirty="0" smtClean="0"/>
            </a:br>
            <a:r>
              <a:rPr lang="en-GB" b="1" dirty="0" smtClean="0"/>
              <a:t>Historic </a:t>
            </a:r>
            <a:r>
              <a:rPr lang="en-GB" b="1" dirty="0" smtClean="0"/>
              <a:t>Roam</a:t>
            </a:r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0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Historic</a:t>
            </a:r>
            <a:r>
              <a:rPr lang="en-GB" dirty="0" smtClean="0"/>
              <a:t> </a:t>
            </a:r>
            <a:r>
              <a:rPr lang="en-GB" dirty="0" smtClean="0"/>
              <a:t>Roam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flipH="1">
            <a:off x="6231140" y="1552999"/>
            <a:ext cx="3808211" cy="208852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dbl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rot="0" vert="horz" wrap="square" lIns="93461" tIns="74769" rIns="93461" bIns="37385" anchor="t" anchorCtr="0" upright="1">
            <a:noAutofit/>
          </a:bodyPr>
          <a:lstStyle/>
          <a:p>
            <a:pPr algn="just">
              <a:lnSpc>
                <a:spcPct val="115000"/>
              </a:lnSpc>
              <a:spcAft>
                <a:spcPts val="519"/>
              </a:spcAft>
            </a:pPr>
            <a:r>
              <a:rPr lang="en-GB" sz="1400" b="1" i="1" dirty="0">
                <a:ea typeface="Calibri"/>
                <a:cs typeface="Times New Roman"/>
              </a:rPr>
              <a:t>Find your house!</a:t>
            </a:r>
          </a:p>
          <a:p>
            <a:pPr algn="just">
              <a:lnSpc>
                <a:spcPct val="115000"/>
              </a:lnSpc>
              <a:spcAft>
                <a:spcPts val="519"/>
              </a:spcAft>
            </a:pPr>
            <a:r>
              <a:rPr lang="en-GB" sz="1200" dirty="0">
                <a:ea typeface="Calibri"/>
                <a:cs typeface="Times New Roman"/>
              </a:rPr>
              <a:t>Login to Digimap, start </a:t>
            </a:r>
            <a:r>
              <a:rPr lang="en-GB" sz="1200" dirty="0" smtClean="0">
                <a:ea typeface="Calibri"/>
                <a:cs typeface="Times New Roman"/>
              </a:rPr>
              <a:t>Historic </a:t>
            </a:r>
            <a:r>
              <a:rPr lang="en-GB" sz="1200" dirty="0">
                <a:ea typeface="Calibri"/>
                <a:cs typeface="Times New Roman"/>
              </a:rPr>
              <a:t>Roam. See how the area around your house has changed over the last 150 years.</a:t>
            </a:r>
          </a:p>
          <a:p>
            <a:pPr algn="just">
              <a:lnSpc>
                <a:spcPct val="115000"/>
              </a:lnSpc>
              <a:spcAft>
                <a:spcPts val="519"/>
              </a:spcAft>
            </a:pPr>
            <a:r>
              <a:rPr lang="en-GB" sz="1200" dirty="0">
                <a:ea typeface="Calibri"/>
                <a:cs typeface="Times New Roman"/>
              </a:rPr>
              <a:t>List the major changes:</a:t>
            </a:r>
          </a:p>
          <a:p>
            <a:pPr algn="just">
              <a:lnSpc>
                <a:spcPct val="115000"/>
              </a:lnSpc>
              <a:spcAft>
                <a:spcPts val="519"/>
              </a:spcAft>
            </a:pPr>
            <a:r>
              <a:rPr lang="en-GB" sz="1200" dirty="0">
                <a:ea typeface="Calibri"/>
                <a:cs typeface="Times New Roman"/>
              </a:rPr>
              <a:t>1.</a:t>
            </a:r>
          </a:p>
          <a:p>
            <a:pPr algn="just">
              <a:lnSpc>
                <a:spcPct val="115000"/>
              </a:lnSpc>
              <a:spcAft>
                <a:spcPts val="519"/>
              </a:spcAft>
            </a:pPr>
            <a:r>
              <a:rPr lang="en-GB" sz="1200" dirty="0">
                <a:ea typeface="Calibri"/>
                <a:cs typeface="Times New Roman"/>
              </a:rPr>
              <a:t>2.</a:t>
            </a:r>
          </a:p>
          <a:p>
            <a:pPr algn="just">
              <a:lnSpc>
                <a:spcPct val="115000"/>
              </a:lnSpc>
              <a:spcAft>
                <a:spcPts val="519"/>
              </a:spcAft>
            </a:pPr>
            <a:r>
              <a:rPr lang="en-GB" sz="1200" dirty="0">
                <a:ea typeface="Calibri"/>
                <a:cs typeface="Times New Roman"/>
              </a:rPr>
              <a:t>3. </a:t>
            </a:r>
          </a:p>
          <a:p>
            <a:pPr marL="237390" algn="just">
              <a:lnSpc>
                <a:spcPct val="115000"/>
              </a:lnSpc>
              <a:spcAft>
                <a:spcPts val="519"/>
              </a:spcAft>
            </a:pPr>
            <a:r>
              <a:rPr lang="en-GB" sz="519" dirty="0">
                <a:solidFill>
                  <a:srgbClr val="D2DFEE"/>
                </a:solidFill>
                <a:latin typeface="Baskerville Old Face" pitchFamily="18" charset="0"/>
                <a:ea typeface="Calibri"/>
                <a:cs typeface="Times New Roman"/>
              </a:rPr>
              <a:t> </a:t>
            </a:r>
            <a:endParaRPr lang="en-GB" sz="623" dirty="0">
              <a:latin typeface="Baskerville Old Face" pitchFamily="18" charset="0"/>
              <a:ea typeface="Calibri"/>
              <a:cs typeface="Times New Roman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flipH="1">
            <a:off x="6231138" y="3918702"/>
            <a:ext cx="3808211" cy="1988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rot="0" vert="horz" wrap="square" lIns="93461" tIns="74769" rIns="93461" bIns="37385" anchor="t" anchorCtr="0" upright="1">
            <a:noAutofit/>
          </a:bodyPr>
          <a:lstStyle/>
          <a:p>
            <a:pPr algn="just">
              <a:lnSpc>
                <a:spcPct val="115000"/>
              </a:lnSpc>
              <a:spcAft>
                <a:spcPts val="519"/>
              </a:spcAft>
            </a:pPr>
            <a:r>
              <a:rPr lang="en-GB" sz="1400" b="1" i="1" dirty="0">
                <a:ea typeface="Calibri"/>
                <a:cs typeface="Times New Roman"/>
              </a:rPr>
              <a:t>TIPS</a:t>
            </a:r>
            <a:endParaRPr lang="en-GB" sz="900" b="1" i="1" dirty="0"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519"/>
              </a:spcAft>
            </a:pPr>
            <a:r>
              <a:rPr lang="en-GB" sz="1200" dirty="0">
                <a:ea typeface="Calibri"/>
                <a:cs typeface="Times New Roman"/>
              </a:rPr>
              <a:t>How would you…</a:t>
            </a:r>
          </a:p>
          <a:p>
            <a:pPr marL="178043" indent="-178043" algn="just">
              <a:lnSpc>
                <a:spcPct val="115000"/>
              </a:lnSpc>
              <a:buFont typeface="Symbol"/>
              <a:buChar char=""/>
            </a:pPr>
            <a:r>
              <a:rPr lang="en-GB" sz="1200" dirty="0">
                <a:ea typeface="Calibri"/>
                <a:cs typeface="Times New Roman"/>
              </a:rPr>
              <a:t>View maps from different decades for your location?</a:t>
            </a:r>
          </a:p>
          <a:p>
            <a:pPr marL="178043" indent="-178043" algn="just">
              <a:lnSpc>
                <a:spcPct val="115000"/>
              </a:lnSpc>
              <a:buFont typeface="Symbol"/>
              <a:buChar char=""/>
            </a:pPr>
            <a:r>
              <a:rPr lang="en-GB" sz="1200" dirty="0">
                <a:ea typeface="Calibri"/>
                <a:cs typeface="Times New Roman"/>
              </a:rPr>
              <a:t>View 2 maps of the same location side by side?</a:t>
            </a:r>
          </a:p>
          <a:p>
            <a:pPr marL="178043" indent="-178043" algn="just">
              <a:lnSpc>
                <a:spcPct val="115000"/>
              </a:lnSpc>
              <a:buFont typeface="Symbol"/>
              <a:buChar char=""/>
            </a:pPr>
            <a:r>
              <a:rPr lang="en-GB" sz="1200" dirty="0">
                <a:ea typeface="Calibri"/>
                <a:cs typeface="Times New Roman"/>
              </a:rPr>
              <a:t>Select one map, where maps for the same area are overlapping?</a:t>
            </a:r>
          </a:p>
          <a:p>
            <a:pPr marL="178043" indent="-178043" algn="just">
              <a:lnSpc>
                <a:spcPct val="115000"/>
              </a:lnSpc>
              <a:spcAft>
                <a:spcPts val="519"/>
              </a:spcAft>
              <a:buFont typeface="Symbol"/>
              <a:buChar char=""/>
            </a:pPr>
            <a:r>
              <a:rPr lang="en-GB" sz="1200" dirty="0">
                <a:ea typeface="Calibri"/>
                <a:cs typeface="Times New Roman"/>
              </a:rPr>
              <a:t>Find out the publication date of the map you are viewing?</a:t>
            </a:r>
          </a:p>
          <a:p>
            <a:pPr algn="just">
              <a:lnSpc>
                <a:spcPct val="115000"/>
              </a:lnSpc>
              <a:spcAft>
                <a:spcPts val="519"/>
              </a:spcAft>
            </a:pPr>
            <a:r>
              <a:rPr lang="en-GB" sz="831" dirty="0">
                <a:solidFill>
                  <a:srgbClr val="D2DFEE"/>
                </a:solidFill>
                <a:latin typeface="Baskerville Old Face" pitchFamily="18" charset="0"/>
                <a:ea typeface="Calibri"/>
                <a:cs typeface="Times New Roman"/>
              </a:rPr>
              <a:t> </a:t>
            </a:r>
            <a:endParaRPr lang="en-GB" sz="623" dirty="0">
              <a:latin typeface="Baskerville Old Face" pitchFamily="18" charset="0"/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519"/>
              </a:spcAft>
            </a:pPr>
            <a:r>
              <a:rPr lang="en-GB" sz="831" dirty="0">
                <a:solidFill>
                  <a:srgbClr val="D2DFEE"/>
                </a:solidFill>
                <a:latin typeface="Baskerville Old Face" pitchFamily="18" charset="0"/>
                <a:ea typeface="Calibri"/>
                <a:cs typeface="Times New Roman"/>
              </a:rPr>
              <a:t> </a:t>
            </a:r>
            <a:endParaRPr lang="en-GB" sz="623" dirty="0">
              <a:latin typeface="Baskerville Old Face" pitchFamily="18" charset="0"/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519"/>
              </a:spcAft>
            </a:pPr>
            <a:r>
              <a:rPr lang="en-GB" sz="727" dirty="0">
                <a:solidFill>
                  <a:srgbClr val="D2DFEE"/>
                </a:solidFill>
                <a:latin typeface="Baskerville Old Face" pitchFamily="18" charset="0"/>
                <a:ea typeface="Calibri"/>
                <a:cs typeface="Times New Roman"/>
              </a:rPr>
              <a:t> </a:t>
            </a:r>
            <a:endParaRPr lang="en-GB" sz="623" dirty="0">
              <a:latin typeface="Baskerville Old Face" pitchFamily="18" charset="0"/>
              <a:ea typeface="Calibri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2651" y="4204015"/>
            <a:ext cx="3599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8369" indent="-148369">
              <a:buFont typeface="Arial" pitchFamily="34" charset="0"/>
              <a:buChar char="•"/>
            </a:pPr>
            <a:r>
              <a:rPr lang="en-GB" sz="1600" dirty="0"/>
              <a:t>View, save, annotate and print historic Ordnance Survey maps from 1838 – 1997.</a:t>
            </a:r>
          </a:p>
          <a:p>
            <a:endParaRPr lang="en-GB" sz="1600" dirty="0"/>
          </a:p>
          <a:p>
            <a:pPr marL="148369" indent="-148369">
              <a:buFont typeface="Arial" pitchFamily="34" charset="0"/>
              <a:buChar char="•"/>
            </a:pPr>
            <a:r>
              <a:rPr lang="en-GB" sz="1600" dirty="0"/>
              <a:t>Range of map scales available.</a:t>
            </a:r>
          </a:p>
        </p:txBody>
      </p:sp>
      <p:sp>
        <p:nvSpPr>
          <p:cNvPr id="9" name="Text Box 23"/>
          <p:cNvSpPr txBox="1"/>
          <p:nvPr/>
        </p:nvSpPr>
        <p:spPr>
          <a:xfrm>
            <a:off x="2361458" y="3528686"/>
            <a:ext cx="3256552" cy="243370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square" lIns="48494" tIns="24247" rIns="48494" bIns="242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530"/>
              </a:spcAft>
            </a:pPr>
            <a:r>
              <a:rPr lang="en-GB" sz="800" dirty="0">
                <a:latin typeface="Calibri"/>
                <a:ea typeface="Calibri"/>
                <a:cs typeface="Times New Roman"/>
              </a:rPr>
              <a:t>Map images</a:t>
            </a:r>
            <a:r>
              <a:rPr lang="en-GB" sz="800" dirty="0">
                <a:ea typeface="Calibri"/>
                <a:cs typeface="Times New Roman"/>
              </a:rPr>
              <a:t>:© Crown Copyright and Landmark Information Group Limited (2018). All rights reserved. (1896).</a:t>
            </a:r>
            <a:endParaRPr lang="en-GB" sz="800" dirty="0">
              <a:latin typeface="Calibri"/>
              <a:ea typeface="Calibri"/>
              <a:cs typeface="Times New Roman"/>
            </a:endParaRPr>
          </a:p>
        </p:txBody>
      </p:sp>
      <p:pic>
        <p:nvPicPr>
          <p:cNvPr id="15" name="Picture 6" descr="https://beta.digimap.edina.ac.uk/webhelp/digimapsupport/service_info/historicdigimap-cmyk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243" y="6192740"/>
            <a:ext cx="3493579" cy="5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475" y="1552998"/>
            <a:ext cx="3524521" cy="19857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07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Recreate map of central Liverpool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152650" y="1825625"/>
            <a:ext cx="7408926" cy="4656198"/>
          </a:xfrm>
        </p:spPr>
        <p:txBody>
          <a:bodyPr>
            <a:normAutofit lnSpcReduction="10000"/>
          </a:bodyPr>
          <a:lstStyle/>
          <a:p>
            <a:pPr marL="178043" indent="-178043">
              <a:spcAft>
                <a:spcPts val="103"/>
              </a:spcAft>
              <a:buFont typeface="+mj-lt"/>
              <a:buAutoNum type="arabicPeriod"/>
            </a:pPr>
            <a:r>
              <a:rPr lang="en-GB" sz="1300" dirty="0"/>
              <a:t>Login to Digimap, select </a:t>
            </a:r>
            <a:r>
              <a:rPr lang="en-GB" sz="1300" b="1" dirty="0"/>
              <a:t>Historic Digimap </a:t>
            </a:r>
            <a:r>
              <a:rPr lang="en-GB" sz="1300" dirty="0">
                <a:sym typeface="Wingdings" panose="05000000000000000000" pitchFamily="2" charset="2"/>
              </a:rPr>
              <a:t></a:t>
            </a:r>
            <a:r>
              <a:rPr lang="en-GB" sz="1300" dirty="0"/>
              <a:t> </a:t>
            </a:r>
            <a:r>
              <a:rPr lang="en-GB" sz="1300" b="1" dirty="0" smtClean="0"/>
              <a:t>Historic </a:t>
            </a:r>
            <a:r>
              <a:rPr lang="en-GB" sz="1300" b="1" dirty="0"/>
              <a:t>Roam</a:t>
            </a:r>
            <a:endParaRPr lang="en-GB" sz="1300" dirty="0"/>
          </a:p>
          <a:p>
            <a:pPr marL="178043" indent="-178043">
              <a:spcAft>
                <a:spcPts val="103"/>
              </a:spcAft>
              <a:buFont typeface="+mj-lt"/>
              <a:buAutoNum type="arabicPeriod"/>
            </a:pPr>
            <a:r>
              <a:rPr lang="en-GB" sz="1300" dirty="0"/>
              <a:t>Search for </a:t>
            </a:r>
            <a:r>
              <a:rPr lang="en-GB" sz="1300" b="1" dirty="0"/>
              <a:t>L3 4AA</a:t>
            </a:r>
            <a:endParaRPr lang="en-GB" sz="1300" dirty="0"/>
          </a:p>
          <a:p>
            <a:pPr marL="178043" indent="-178043">
              <a:spcAft>
                <a:spcPts val="103"/>
              </a:spcAft>
              <a:buFont typeface="+mj-lt"/>
              <a:buAutoNum type="arabicPeriod"/>
            </a:pPr>
            <a:r>
              <a:rPr lang="en-GB" sz="1300" dirty="0"/>
              <a:t>Select </a:t>
            </a:r>
            <a:r>
              <a:rPr lang="en-GB" sz="1300" b="1" dirty="0"/>
              <a:t>1920s </a:t>
            </a:r>
            <a:r>
              <a:rPr lang="en-GB" sz="1300" dirty="0"/>
              <a:t>from the </a:t>
            </a:r>
            <a:r>
              <a:rPr lang="en-GB" sz="1300" b="1" dirty="0"/>
              <a:t>Timeline</a:t>
            </a:r>
          </a:p>
          <a:p>
            <a:pPr marL="178043" indent="-178043">
              <a:spcAft>
                <a:spcPts val="103"/>
              </a:spcAft>
              <a:buFont typeface="+mj-lt"/>
              <a:buAutoNum type="arabicPeriod"/>
            </a:pPr>
            <a:r>
              <a:rPr lang="en-GB" sz="1300" dirty="0"/>
              <a:t>Zoom in to </a:t>
            </a:r>
            <a:r>
              <a:rPr lang="en-GB" sz="1300" b="1" dirty="0"/>
              <a:t>Street View 2</a:t>
            </a:r>
            <a:r>
              <a:rPr lang="en-GB" sz="1300" dirty="0"/>
              <a:t>, centring on Custom House</a:t>
            </a:r>
          </a:p>
          <a:p>
            <a:pPr marL="178043" indent="-178043">
              <a:spcAft>
                <a:spcPts val="103"/>
              </a:spcAft>
              <a:buFont typeface="+mj-lt"/>
              <a:buAutoNum type="arabicPeriod"/>
            </a:pPr>
            <a:r>
              <a:rPr lang="en-GB" sz="1300" dirty="0"/>
              <a:t>Select </a:t>
            </a:r>
            <a:r>
              <a:rPr lang="en-GB" sz="1300" b="1" dirty="0"/>
              <a:t>2-up </a:t>
            </a:r>
            <a:r>
              <a:rPr lang="en-GB" sz="1300" dirty="0"/>
              <a:t>view – compare 1920s with 1950s</a:t>
            </a:r>
          </a:p>
          <a:p>
            <a:pPr marL="178043" indent="-178043">
              <a:spcAft>
                <a:spcPts val="103"/>
              </a:spcAft>
              <a:buFont typeface="+mj-lt"/>
              <a:buAutoNum type="arabicPeriod"/>
            </a:pPr>
            <a:r>
              <a:rPr lang="en-GB" sz="1300" dirty="0"/>
              <a:t>Return to 1-up view (1920s map)</a:t>
            </a:r>
          </a:p>
          <a:p>
            <a:pPr marL="178043" indent="-178043">
              <a:spcAft>
                <a:spcPts val="103"/>
              </a:spcAft>
              <a:buFont typeface="+mj-lt"/>
              <a:buAutoNum type="arabicPeriod"/>
            </a:pPr>
            <a:r>
              <a:rPr lang="en-GB" sz="1300" dirty="0"/>
              <a:t>Open the </a:t>
            </a:r>
            <a:r>
              <a:rPr lang="en-GB" sz="1300" b="1" dirty="0"/>
              <a:t>Drawing Tools </a:t>
            </a:r>
            <a:r>
              <a:rPr lang="en-GB" sz="1300" dirty="0"/>
              <a:t>and select the </a:t>
            </a:r>
            <a:r>
              <a:rPr lang="en-GB" sz="1300" b="1" dirty="0"/>
              <a:t>polygon tool</a:t>
            </a:r>
            <a:r>
              <a:rPr lang="en-GB" sz="1300" dirty="0"/>
              <a:t>: </a:t>
            </a:r>
          </a:p>
          <a:p>
            <a:pPr marL="178043" indent="-178043">
              <a:spcAft>
                <a:spcPts val="103"/>
              </a:spcAft>
              <a:buFont typeface="+mj-lt"/>
              <a:buAutoNum type="arabicPeriod"/>
            </a:pPr>
            <a:r>
              <a:rPr lang="en-GB" sz="1300" dirty="0"/>
              <a:t>Digitise a </a:t>
            </a:r>
            <a:r>
              <a:rPr lang="en-GB" sz="1300" b="1" dirty="0"/>
              <a:t>polygon </a:t>
            </a:r>
            <a:r>
              <a:rPr lang="en-GB" sz="1300" dirty="0"/>
              <a:t>over Custom House</a:t>
            </a:r>
          </a:p>
          <a:p>
            <a:pPr marL="178043" indent="-178043">
              <a:spcAft>
                <a:spcPts val="103"/>
              </a:spcAft>
              <a:buFont typeface="+mj-lt"/>
              <a:buAutoNum type="arabicPeriod"/>
            </a:pPr>
            <a:r>
              <a:rPr lang="en-GB" sz="1300" dirty="0"/>
              <a:t>Select </a:t>
            </a:r>
            <a:r>
              <a:rPr lang="en-GB" sz="1300" b="1" dirty="0"/>
              <a:t>My Maps</a:t>
            </a:r>
            <a:r>
              <a:rPr lang="en-GB" sz="1300" dirty="0"/>
              <a:t> </a:t>
            </a:r>
            <a:r>
              <a:rPr lang="en-GB" sz="1300" dirty="0">
                <a:sym typeface="Wingdings" panose="05000000000000000000" pitchFamily="2" charset="2"/>
              </a:rPr>
              <a:t></a:t>
            </a:r>
            <a:r>
              <a:rPr lang="en-GB" sz="1300" dirty="0"/>
              <a:t> </a:t>
            </a:r>
            <a:r>
              <a:rPr lang="en-GB" sz="1300" b="1" dirty="0"/>
              <a:t>Save Map</a:t>
            </a:r>
            <a:r>
              <a:rPr lang="en-GB" sz="1300" dirty="0"/>
              <a:t>, give your map a name, e.g. ‘Custom House’ and save it</a:t>
            </a:r>
          </a:p>
          <a:p>
            <a:pPr marL="178043" indent="-178043">
              <a:spcAft>
                <a:spcPts val="103"/>
              </a:spcAft>
              <a:buFont typeface="+mj-lt"/>
              <a:buAutoNum type="arabicPeriod"/>
            </a:pPr>
            <a:r>
              <a:rPr lang="en-GB" sz="1300" dirty="0"/>
              <a:t>Write down what map series, edition, scale and date you are viewing – click the information button:         then click on the map:</a:t>
            </a:r>
          </a:p>
          <a:p>
            <a:pPr marL="457200" lvl="1" indent="0">
              <a:lnSpc>
                <a:spcPct val="150000"/>
              </a:lnSpc>
              <a:spcAft>
                <a:spcPts val="103"/>
              </a:spcAft>
              <a:buNone/>
            </a:pPr>
            <a:r>
              <a:rPr lang="en-GB" sz="1300" dirty="0"/>
              <a:t>* Map series ----------------------------    * Edition ------------------------------</a:t>
            </a:r>
          </a:p>
          <a:p>
            <a:pPr marL="457200" lvl="1" indent="0">
              <a:lnSpc>
                <a:spcPct val="150000"/>
              </a:lnSpc>
              <a:spcAft>
                <a:spcPts val="103"/>
              </a:spcAft>
              <a:buNone/>
            </a:pPr>
            <a:r>
              <a:rPr lang="en-GB" sz="1300" dirty="0"/>
              <a:t>* Scale ------------------------------------      * Date    ------------------------------</a:t>
            </a:r>
          </a:p>
          <a:p>
            <a:pPr marL="178043" indent="-178043">
              <a:buFont typeface="+mj-lt"/>
              <a:buAutoNum type="arabicPeriod"/>
            </a:pPr>
            <a:r>
              <a:rPr lang="en-GB" sz="1300" dirty="0"/>
              <a:t>Finally, open </a:t>
            </a:r>
            <a:r>
              <a:rPr lang="en-GB" sz="1300" b="1" dirty="0"/>
              <a:t>Ordnance Survey</a:t>
            </a:r>
            <a:r>
              <a:rPr lang="en-GB" sz="1300" dirty="0"/>
              <a:t> </a:t>
            </a:r>
            <a:r>
              <a:rPr lang="en-GB" sz="1300" dirty="0">
                <a:sym typeface="Wingdings" panose="05000000000000000000" pitchFamily="2" charset="2"/>
              </a:rPr>
              <a:t> </a:t>
            </a:r>
            <a:r>
              <a:rPr lang="en-GB" sz="1300" b="1" dirty="0">
                <a:sym typeface="Wingdings" panose="05000000000000000000" pitchFamily="2" charset="2"/>
              </a:rPr>
              <a:t>Roam</a:t>
            </a:r>
            <a:r>
              <a:rPr lang="en-GB" sz="1300" dirty="0">
                <a:sym typeface="Wingdings" panose="05000000000000000000" pitchFamily="2" charset="2"/>
              </a:rPr>
              <a:t> </a:t>
            </a:r>
            <a:r>
              <a:rPr lang="en-GB" sz="1300" dirty="0"/>
              <a:t>and view your Custom House map (select </a:t>
            </a:r>
            <a:r>
              <a:rPr lang="en-GB" sz="1300" b="1" dirty="0"/>
              <a:t>My Maps </a:t>
            </a:r>
            <a:r>
              <a:rPr lang="en-GB" sz="1300" dirty="0">
                <a:sym typeface="Wingdings" panose="05000000000000000000" pitchFamily="2" charset="2"/>
              </a:rPr>
              <a:t></a:t>
            </a:r>
            <a:r>
              <a:rPr lang="en-GB" sz="1300" dirty="0"/>
              <a:t> </a:t>
            </a:r>
            <a:r>
              <a:rPr lang="en-GB" sz="1300" b="1" dirty="0"/>
              <a:t>Open</a:t>
            </a:r>
            <a:r>
              <a:rPr lang="en-GB" sz="1300" dirty="0"/>
              <a:t>)</a:t>
            </a:r>
          </a:p>
          <a:p>
            <a:pPr marL="178043" indent="-178043">
              <a:buFont typeface="+mj-lt"/>
              <a:buAutoNum type="arabicPeriod"/>
            </a:pPr>
            <a:r>
              <a:rPr lang="en-GB" sz="1300" dirty="0"/>
              <a:t>What is on the site now?</a:t>
            </a:r>
          </a:p>
          <a:p>
            <a:endParaRPr lang="en-GB" dirty="0"/>
          </a:p>
        </p:txBody>
      </p:sp>
      <p:pic>
        <p:nvPicPr>
          <p:cNvPr id="16" name="Picture 6" descr="https://beta.digimap.edina.ac.uk/webhelp/digimapsupport/service_info/historicdigimap-cmyk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243" y="6192740"/>
            <a:ext cx="3493579" cy="5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9650" y="3514650"/>
            <a:ext cx="288000" cy="28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864" y="1772692"/>
            <a:ext cx="3553500" cy="20020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5706" y="4424894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7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Loading point data in to Roam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6126" y="1825625"/>
            <a:ext cx="9977673" cy="4351338"/>
          </a:xfrm>
        </p:spPr>
        <p:txBody>
          <a:bodyPr>
            <a:normAutofit fontScale="85000" lnSpcReduction="20000"/>
          </a:bodyPr>
          <a:lstStyle/>
          <a:p>
            <a:r>
              <a:rPr lang="en-GB" sz="1400" dirty="0"/>
              <a:t>Find and double click the file </a:t>
            </a:r>
            <a:r>
              <a:rPr lang="en-GB" sz="1400" b="1" dirty="0"/>
              <a:t>liverpool_WWII_bombs.csv</a:t>
            </a:r>
            <a:r>
              <a:rPr lang="en-GB" sz="1400" dirty="0"/>
              <a:t>. </a:t>
            </a:r>
            <a:r>
              <a:rPr lang="en-GB" sz="1400" b="1" dirty="0"/>
              <a:t> </a:t>
            </a:r>
            <a:r>
              <a:rPr lang="en-GB" sz="1400" dirty="0"/>
              <a:t>It should open in Excel.  Note the Custom House line has no coordinates – let’s add them</a:t>
            </a:r>
          </a:p>
          <a:p>
            <a:r>
              <a:rPr lang="en-GB" sz="1400" dirty="0"/>
              <a:t>Go back to </a:t>
            </a:r>
            <a:r>
              <a:rPr lang="en-GB" sz="1400" b="1" dirty="0" smtClean="0"/>
              <a:t>Historic </a:t>
            </a:r>
            <a:r>
              <a:rPr lang="en-GB" sz="1400" b="1" dirty="0"/>
              <a:t>Roam</a:t>
            </a:r>
            <a:endParaRPr lang="en-GB" sz="1400" dirty="0"/>
          </a:p>
          <a:p>
            <a:r>
              <a:rPr lang="en-GB" sz="1400" dirty="0"/>
              <a:t>Select </a:t>
            </a:r>
            <a:r>
              <a:rPr lang="en-GB" sz="1400" b="1" dirty="0"/>
              <a:t>My Maps </a:t>
            </a:r>
            <a:r>
              <a:rPr lang="en-GB" sz="1400" dirty="0">
                <a:sym typeface="Wingdings" panose="05000000000000000000" pitchFamily="2" charset="2"/>
              </a:rPr>
              <a:t> </a:t>
            </a:r>
            <a:r>
              <a:rPr lang="en-GB" sz="1400" b="1" dirty="0"/>
              <a:t>Open </a:t>
            </a:r>
            <a:r>
              <a:rPr lang="en-GB" sz="1400" dirty="0"/>
              <a:t>and open your Custom House map</a:t>
            </a:r>
          </a:p>
          <a:p>
            <a:r>
              <a:rPr lang="en-GB" sz="1400" dirty="0"/>
              <a:t>Open the </a:t>
            </a:r>
            <a:r>
              <a:rPr lang="en-GB" sz="1400" b="1" dirty="0"/>
              <a:t>Map Information </a:t>
            </a:r>
            <a:r>
              <a:rPr lang="en-GB" sz="1400" dirty="0"/>
              <a:t>panel</a:t>
            </a:r>
          </a:p>
          <a:p>
            <a:r>
              <a:rPr lang="en-GB" sz="1400" dirty="0"/>
              <a:t>Toggle the </a:t>
            </a:r>
            <a:r>
              <a:rPr lang="en-GB" sz="1400" b="1" dirty="0"/>
              <a:t>Coordinate Capture </a:t>
            </a:r>
            <a:r>
              <a:rPr lang="en-GB" sz="1400" dirty="0"/>
              <a:t>tool</a:t>
            </a:r>
          </a:p>
          <a:p>
            <a:r>
              <a:rPr lang="en-GB" sz="1400" dirty="0"/>
              <a:t>Move your cursor over the </a:t>
            </a:r>
            <a:r>
              <a:rPr lang="en-GB" sz="1400" b="1" dirty="0"/>
              <a:t>Custom House </a:t>
            </a:r>
            <a:r>
              <a:rPr lang="en-GB" sz="1400" dirty="0"/>
              <a:t>and </a:t>
            </a:r>
            <a:r>
              <a:rPr lang="en-GB" sz="1400" b="1" dirty="0"/>
              <a:t>click on the map</a:t>
            </a:r>
          </a:p>
          <a:p>
            <a:r>
              <a:rPr lang="en-GB" sz="1400" dirty="0"/>
              <a:t>Copy and paste the </a:t>
            </a:r>
            <a:r>
              <a:rPr lang="en-GB" sz="1400" b="1" dirty="0"/>
              <a:t>British National Grid </a:t>
            </a:r>
            <a:r>
              <a:rPr lang="en-GB" sz="1400" dirty="0"/>
              <a:t>coordinates: first is Easting, next is Northing</a:t>
            </a:r>
          </a:p>
          <a:p>
            <a:r>
              <a:rPr lang="en-GB" sz="1400" dirty="0"/>
              <a:t>Enter the coordinates in your </a:t>
            </a:r>
            <a:r>
              <a:rPr lang="en-GB" sz="1400" b="1" dirty="0"/>
              <a:t>liverpool_WWII_bombs.csv </a:t>
            </a:r>
            <a:r>
              <a:rPr lang="en-GB" sz="1400" dirty="0"/>
              <a:t>file, in the Custom House line</a:t>
            </a:r>
          </a:p>
          <a:p>
            <a:r>
              <a:rPr lang="en-GB" sz="1400" b="1" dirty="0"/>
              <a:t>Save </a:t>
            </a:r>
            <a:r>
              <a:rPr lang="en-GB" sz="1400" dirty="0"/>
              <a:t>and close the CSV file</a:t>
            </a:r>
          </a:p>
          <a:p>
            <a:r>
              <a:rPr lang="en-GB" sz="1400" dirty="0"/>
              <a:t>Go back to </a:t>
            </a:r>
            <a:r>
              <a:rPr lang="en-GB" sz="1400" dirty="0" smtClean="0"/>
              <a:t>Historic </a:t>
            </a:r>
            <a:r>
              <a:rPr lang="en-GB" sz="1400" dirty="0"/>
              <a:t>Roam</a:t>
            </a:r>
          </a:p>
          <a:p>
            <a:r>
              <a:rPr lang="en-GB" sz="1400" dirty="0"/>
              <a:t>Open the </a:t>
            </a:r>
            <a:r>
              <a:rPr lang="en-GB" sz="1400" b="1" dirty="0"/>
              <a:t>Drawing Tools </a:t>
            </a:r>
            <a:r>
              <a:rPr lang="en-GB" sz="1400" dirty="0"/>
              <a:t>and select </a:t>
            </a:r>
            <a:r>
              <a:rPr lang="en-GB" sz="1400" b="1" dirty="0"/>
              <a:t>Import</a:t>
            </a:r>
          </a:p>
          <a:p>
            <a:r>
              <a:rPr lang="en-GB" sz="1400" dirty="0"/>
              <a:t>Click </a:t>
            </a:r>
            <a:r>
              <a:rPr lang="en-GB" sz="1400" b="1" dirty="0"/>
              <a:t>Choose file</a:t>
            </a:r>
            <a:r>
              <a:rPr lang="en-GB" sz="1400" dirty="0"/>
              <a:t>, select the CSV file</a:t>
            </a:r>
          </a:p>
          <a:p>
            <a:r>
              <a:rPr lang="en-GB" sz="1400" dirty="0"/>
              <a:t>Click </a:t>
            </a:r>
            <a:r>
              <a:rPr lang="en-GB" sz="1400" b="1" dirty="0"/>
              <a:t>Import</a:t>
            </a:r>
            <a:r>
              <a:rPr lang="en-GB" sz="1400" dirty="0"/>
              <a:t>, to import the data in to Roam</a:t>
            </a:r>
          </a:p>
          <a:p>
            <a:r>
              <a:rPr lang="en-GB" sz="1400" dirty="0"/>
              <a:t>At the prompt to </a:t>
            </a:r>
            <a:r>
              <a:rPr lang="en-GB" sz="1400" b="1" dirty="0"/>
              <a:t>Replace </a:t>
            </a:r>
            <a:r>
              <a:rPr lang="en-GB" sz="1400" dirty="0"/>
              <a:t>or </a:t>
            </a:r>
            <a:r>
              <a:rPr lang="en-GB" sz="1400" b="1" dirty="0"/>
              <a:t>Merge </a:t>
            </a:r>
            <a:r>
              <a:rPr lang="en-GB" sz="1400" dirty="0"/>
              <a:t>your annotations, select </a:t>
            </a:r>
            <a:r>
              <a:rPr lang="en-GB" sz="1400" b="1" dirty="0"/>
              <a:t>Merge</a:t>
            </a:r>
          </a:p>
          <a:p>
            <a:r>
              <a:rPr lang="en-GB" sz="1400" dirty="0"/>
              <a:t>Select </a:t>
            </a:r>
            <a:r>
              <a:rPr lang="en-GB" sz="1400" b="1" dirty="0"/>
              <a:t>X</a:t>
            </a:r>
            <a:r>
              <a:rPr lang="en-GB" sz="1400" dirty="0"/>
              <a:t> as </a:t>
            </a:r>
            <a:r>
              <a:rPr lang="en-GB" sz="1400" b="1" dirty="0"/>
              <a:t>Easting </a:t>
            </a:r>
            <a:r>
              <a:rPr lang="en-GB" sz="1400" dirty="0"/>
              <a:t>and </a:t>
            </a:r>
            <a:r>
              <a:rPr lang="en-GB" sz="1400" b="1" dirty="0"/>
              <a:t>Y </a:t>
            </a:r>
            <a:r>
              <a:rPr lang="en-GB" sz="1400" dirty="0"/>
              <a:t>as </a:t>
            </a:r>
            <a:r>
              <a:rPr lang="en-GB" sz="1400" b="1" dirty="0"/>
              <a:t>Northing</a:t>
            </a:r>
          </a:p>
          <a:p>
            <a:r>
              <a:rPr lang="en-GB" sz="1400" dirty="0"/>
              <a:t>On the </a:t>
            </a:r>
            <a:r>
              <a:rPr lang="en-GB" sz="1400" b="1" dirty="0"/>
              <a:t>Timeline</a:t>
            </a:r>
            <a:r>
              <a:rPr lang="en-GB" sz="1400" dirty="0"/>
              <a:t>, display a map from </a:t>
            </a:r>
            <a:r>
              <a:rPr lang="en-GB" sz="1400" b="1" dirty="0"/>
              <a:t>1950s</a:t>
            </a:r>
          </a:p>
          <a:p>
            <a:r>
              <a:rPr lang="en-GB" sz="1400" dirty="0"/>
              <a:t>Zoom in and view some of the markers</a:t>
            </a:r>
          </a:p>
          <a:p>
            <a:endParaRPr lang="en-GB" sz="935" dirty="0">
              <a:solidFill>
                <a:schemeClr val="tx1">
                  <a:lumMod val="50000"/>
                  <a:lumOff val="50000"/>
                </a:schemeClr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GB" sz="935" dirty="0">
              <a:solidFill>
                <a:schemeClr val="tx1">
                  <a:lumMod val="50000"/>
                  <a:lumOff val="50000"/>
                </a:schemeClr>
              </a:solidFill>
              <a:latin typeface="Baskerville Old Face" panose="02020602080505020303" pitchFamily="18" charset="0"/>
            </a:endParaRPr>
          </a:p>
          <a:p>
            <a:endParaRPr lang="en-GB" sz="935" dirty="0">
              <a:solidFill>
                <a:schemeClr val="tx1">
                  <a:lumMod val="50000"/>
                  <a:lumOff val="5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2616" y="4285795"/>
            <a:ext cx="3406029" cy="189116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6" descr="https://beta.digimap.edina.ac.uk/webhelp/digimapsupport/service_info/historicdigimap-cmyk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243" y="6192740"/>
            <a:ext cx="3493579" cy="5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2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Explore historic maps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372937"/>
              </p:ext>
            </p:extLst>
          </p:nvPr>
        </p:nvGraphicFramePr>
        <p:xfrm>
          <a:off x="2410065" y="1756285"/>
          <a:ext cx="3680967" cy="4460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0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8163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6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 </a:t>
                      </a: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SW7 </a:t>
                      </a:r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2AZ</a:t>
                      </a:r>
                      <a:endParaRPr lang="en-GB" sz="16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Zoom </a:t>
                      </a: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into Plan views 1 and </a:t>
                      </a:r>
                      <a:r>
                        <a:rPr lang="en-GB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</a:t>
                      </a: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 on the site of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Imperial College London</a:t>
                      </a: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(south of the </a:t>
                      </a: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Royal Albert Hall, bordered</a:t>
                      </a:r>
                      <a:r>
                        <a:rPr lang="en-GB" sz="16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Queens Gate </a:t>
                      </a:r>
                      <a:r>
                        <a:rPr lang="en-GB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the west and </a:t>
                      </a:r>
                      <a:r>
                        <a:rPr lang="en-GB" sz="16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Princes </a:t>
                      </a:r>
                      <a:r>
                        <a:rPr lang="en-GB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Gate on the east) </a:t>
                      </a: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1870s?</a:t>
                      </a:r>
                    </a:p>
                    <a:p>
                      <a:endParaRPr lang="en-GB" sz="1600" b="0" dirty="0">
                        <a:solidFill>
                          <a:schemeClr val="tx1"/>
                        </a:solidFill>
                        <a:latin typeface="Baskerville Old Face" pitchFamily="18" charset="0"/>
                      </a:endParaRPr>
                    </a:p>
                  </a:txBody>
                  <a:tcPr marL="47479" marR="47479" marT="23739" marB="237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17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 2 maps of the area around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Coventry Cathedral</a:t>
                      </a: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pre WWII and post WWII</a:t>
                      </a:r>
                      <a:r>
                        <a:rPr lang="en-GB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 using </a:t>
                      </a:r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CV1</a:t>
                      </a:r>
                      <a:r>
                        <a:rPr lang="en-GB" sz="16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5AB</a:t>
                      </a:r>
                      <a:r>
                        <a:rPr lang="en-GB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GB" sz="16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Cathedral is marked as St </a:t>
                      </a:r>
                      <a:r>
                        <a:rPr lang="en-GB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Michael’s </a:t>
                      </a:r>
                      <a:r>
                        <a:rPr lang="en-GB" sz="16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Church until 1930s maps.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Zoom into Street</a:t>
                      </a:r>
                      <a:r>
                        <a:rPr lang="en-GB" sz="16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 1 and 2.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479" marR="47479" marT="23739" marB="237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Picture 6" descr="https://beta.digimap.edina.ac.uk/webhelp/digimapsupport/service_info/historicdigimap-cmyk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243" y="6192740"/>
            <a:ext cx="3493579" cy="5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796" y="1717023"/>
            <a:ext cx="3894868" cy="21943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796" y="4055731"/>
            <a:ext cx="3894868" cy="21943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9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</a:t>
            </a:r>
            <a:r>
              <a:rPr lang="en-GB" dirty="0" smtClean="0"/>
              <a:t>2:</a:t>
            </a:r>
            <a:br>
              <a:rPr lang="en-GB" dirty="0" smtClean="0"/>
            </a:br>
            <a:r>
              <a:rPr lang="en-GB" dirty="0" smtClean="0"/>
              <a:t>Ordnance Survey </a:t>
            </a:r>
            <a:r>
              <a:rPr lang="en-GB" dirty="0" smtClean="0"/>
              <a:t>Roam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52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Historical Maps</a:t>
            </a:r>
          </a:p>
          <a:p>
            <a:r>
              <a:rPr lang="en-GB" dirty="0"/>
              <a:t>Online Services</a:t>
            </a:r>
          </a:p>
          <a:p>
            <a:r>
              <a:rPr lang="en-GB" dirty="0"/>
              <a:t>Georeferenced Maps</a:t>
            </a:r>
          </a:p>
          <a:p>
            <a:r>
              <a:rPr lang="en-GB" dirty="0"/>
              <a:t>Why use Digital Maps?</a:t>
            </a:r>
          </a:p>
          <a:p>
            <a:r>
              <a:rPr lang="en-GB" dirty="0"/>
              <a:t>Digimap</a:t>
            </a:r>
          </a:p>
          <a:p>
            <a:pPr lvl="1"/>
            <a:r>
              <a:rPr lang="en-GB" dirty="0"/>
              <a:t>Using Online Services for Research</a:t>
            </a:r>
          </a:p>
          <a:p>
            <a:r>
              <a:rPr lang="en-GB" dirty="0"/>
              <a:t>Digital Maps as data</a:t>
            </a:r>
          </a:p>
          <a:p>
            <a:pPr lvl="1"/>
            <a:r>
              <a:rPr lang="en-GB" dirty="0"/>
              <a:t>Practical Downloading maps</a:t>
            </a:r>
          </a:p>
        </p:txBody>
      </p:sp>
    </p:spTree>
    <p:extLst>
      <p:ext uri="{BB962C8B-B14F-4D97-AF65-F5344CB8AC3E}">
        <p14:creationId xmlns:p14="http://schemas.microsoft.com/office/powerpoint/2010/main" val="296617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a map of the </a:t>
            </a:r>
            <a:r>
              <a:rPr lang="en-GB" dirty="0" err="1" smtClean="0"/>
              <a:t>Antonine</a:t>
            </a:r>
            <a:r>
              <a:rPr lang="en-GB" dirty="0" smtClean="0"/>
              <a:t> Wall Forts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4541324" y="4086535"/>
            <a:ext cx="1196441" cy="193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endParaRPr lang="en-GB" sz="572" dirty="0">
              <a:ea typeface="Calibri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52650" y="4156612"/>
            <a:ext cx="2450024" cy="18501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GB" sz="1400" b="1" i="1" dirty="0">
                <a:ea typeface="Times New Roman"/>
                <a:cs typeface="Times New Roman"/>
              </a:rPr>
              <a:t>TIPS</a:t>
            </a:r>
            <a:endParaRPr lang="en-GB" sz="1200" b="1" i="1" dirty="0">
              <a:ea typeface="Times New Roman"/>
              <a:cs typeface="Times New Roman"/>
            </a:endParaRPr>
          </a:p>
          <a:p>
            <a:pPr lvl="0"/>
            <a:endParaRPr lang="en-GB" sz="1000" b="1" i="1" dirty="0">
              <a:ea typeface="Times New Roman"/>
              <a:cs typeface="Times New Roman"/>
            </a:endParaRPr>
          </a:p>
          <a:p>
            <a:pPr marL="89015" indent="-89015">
              <a:buFont typeface="Arial" pitchFamily="34" charset="0"/>
              <a:buChar char="•"/>
            </a:pPr>
            <a:r>
              <a:rPr lang="en-GB" sz="1200" dirty="0"/>
              <a:t>Have a look in </a:t>
            </a:r>
            <a:r>
              <a:rPr lang="en-GB" sz="1200" b="1" dirty="0"/>
              <a:t>Drawing Tools</a:t>
            </a:r>
            <a:r>
              <a:rPr lang="en-GB" sz="1200" dirty="0"/>
              <a:t> to add labels and symbols to your map</a:t>
            </a:r>
            <a:r>
              <a:rPr lang="en-GB" sz="1200" b="1" dirty="0"/>
              <a:t>.</a:t>
            </a:r>
          </a:p>
          <a:p>
            <a:pPr marL="89015" indent="-89015">
              <a:buFont typeface="Arial" pitchFamily="34" charset="0"/>
              <a:buChar char="•"/>
            </a:pPr>
            <a:endParaRPr lang="en-GB" sz="1200" dirty="0"/>
          </a:p>
          <a:p>
            <a:pPr marL="89015" indent="-89015">
              <a:buFont typeface="Arial" pitchFamily="34" charset="0"/>
              <a:buChar char="•"/>
            </a:pPr>
            <a:r>
              <a:rPr lang="en-GB" sz="1200" dirty="0"/>
              <a:t>It’s a good idea to set text size, shape and line colour </a:t>
            </a:r>
            <a:r>
              <a:rPr lang="en-GB" sz="1200" b="1" i="1" dirty="0"/>
              <a:t>BEFORE</a:t>
            </a:r>
            <a:r>
              <a:rPr lang="en-GB" sz="1200" dirty="0"/>
              <a:t> you start drawing.</a:t>
            </a:r>
          </a:p>
          <a:p>
            <a:endParaRPr lang="en-GB" sz="623" dirty="0">
              <a:solidFill>
                <a:schemeClr val="tx2"/>
              </a:solidFill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650" y="1843488"/>
            <a:ext cx="2498598" cy="2041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45832" y="1862762"/>
            <a:ext cx="5093519" cy="36317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i="1" dirty="0"/>
              <a:t>What to 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>
              <a:latin typeface="Cambria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Try to display the location of </a:t>
            </a:r>
            <a:r>
              <a:rPr lang="en-GB" sz="1200" dirty="0" err="1"/>
              <a:t>Antonine</a:t>
            </a:r>
            <a:r>
              <a:rPr lang="en-GB" sz="1200" dirty="0"/>
              <a:t> Wall forts on your map by opening a file in Roam: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Open &gt; Import annotations &gt; Browse &gt; </a:t>
            </a:r>
            <a:r>
              <a:rPr lang="en-GB" sz="1200" b="1" i="1" dirty="0"/>
              <a:t>select memory stick </a:t>
            </a:r>
            <a:r>
              <a:rPr lang="en-GB" sz="1200" b="1" dirty="0"/>
              <a:t>&gt; </a:t>
            </a:r>
            <a:r>
              <a:rPr lang="en-GB" sz="1200" b="1" dirty="0" err="1"/>
              <a:t>antonine</a:t>
            </a:r>
            <a:r>
              <a:rPr lang="en-GB" sz="1200" b="1" dirty="0"/>
              <a:t> wall forts.csv</a:t>
            </a:r>
            <a:r>
              <a:rPr lang="en-GB" sz="1200" dirty="0"/>
              <a:t> </a:t>
            </a:r>
            <a:r>
              <a:rPr lang="en-GB" sz="1200" dirty="0">
                <a:sym typeface="Wingdings" panose="05000000000000000000" pitchFamily="2" charset="2"/>
              </a:rPr>
              <a:t> </a:t>
            </a:r>
            <a:r>
              <a:rPr lang="en-GB" sz="1200" b="1" dirty="0">
                <a:sym typeface="Wingdings" panose="05000000000000000000" pitchFamily="2" charset="2"/>
              </a:rPr>
              <a:t>Import</a:t>
            </a:r>
            <a:endParaRPr lang="en-GB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408822" lvl="1" indent="-171450">
              <a:buFont typeface="Arial" panose="020B0604020202020204" pitchFamily="34" charset="0"/>
              <a:buChar char="•"/>
            </a:pPr>
            <a:r>
              <a:rPr lang="en-GB" sz="1200" b="1" dirty="0"/>
              <a:t>X = Easting</a:t>
            </a:r>
          </a:p>
          <a:p>
            <a:pPr marL="408822" lvl="1" indent="-171450">
              <a:buFont typeface="Arial" panose="020B0604020202020204" pitchFamily="34" charset="0"/>
              <a:buChar char="•"/>
            </a:pPr>
            <a:r>
              <a:rPr lang="en-GB" sz="1200" b="1" dirty="0"/>
              <a:t>Y = Northing</a:t>
            </a:r>
          </a:p>
          <a:p>
            <a:pPr marL="408822" lvl="1" indent="-171450">
              <a:buFont typeface="Arial" panose="020B0604020202020204" pitchFamily="34" charset="0"/>
              <a:buChar char="•"/>
            </a:pPr>
            <a:r>
              <a:rPr lang="en-GB" sz="1200" b="1" dirty="0"/>
              <a:t>Projection = British National Grid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Can you </a:t>
            </a:r>
            <a:r>
              <a:rPr lang="en-GB" sz="1200" b="1" dirty="0"/>
              <a:t>add a label</a:t>
            </a:r>
            <a:r>
              <a:rPr lang="en-GB" sz="1200" dirty="0"/>
              <a:t>, as shown on the map?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Save your map </a:t>
            </a:r>
            <a:r>
              <a:rPr lang="en-GB" sz="1200" dirty="0"/>
              <a:t>and annotations, naming it Antonine Wall.</a:t>
            </a:r>
          </a:p>
          <a:p>
            <a:pPr lvl="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Make </a:t>
            </a:r>
            <a:r>
              <a:rPr lang="en-GB" sz="1200" b="1" dirty="0"/>
              <a:t>an A4 landscape print file. </a:t>
            </a:r>
            <a:r>
              <a:rPr lang="en-GB" sz="1200" dirty="0"/>
              <a:t>Set the scale at 1:500,000.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16" name="TextBox 16"/>
          <p:cNvSpPr txBox="1"/>
          <p:nvPr/>
        </p:nvSpPr>
        <p:spPr>
          <a:xfrm>
            <a:off x="2075084" y="3855688"/>
            <a:ext cx="2795621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/>
              <a:t>Contains OS data © Crown copyright and database right 2018</a:t>
            </a:r>
          </a:p>
        </p:txBody>
      </p:sp>
      <p:pic>
        <p:nvPicPr>
          <p:cNvPr id="25" name="Picture 6" descr="https://beta.digimap.edina.ac.uk/webhelp/digimapsupport/service_info/historicdigimap-cmyk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243" y="6192740"/>
            <a:ext cx="3493579" cy="5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3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Finished map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5621" y="1496441"/>
            <a:ext cx="6280759" cy="4351338"/>
          </a:xfrm>
          <a:prstGeom prst="rect">
            <a:avLst/>
          </a:prstGeom>
        </p:spPr>
      </p:pic>
      <p:pic>
        <p:nvPicPr>
          <p:cNvPr id="11" name="Picture 6" descr="https://beta.digimap.edina.ac.uk/webhelp/digimapsupport/service_info/historicdigimap-cmyk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243" y="6192740"/>
            <a:ext cx="3493579" cy="5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77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map of the </a:t>
            </a:r>
            <a:r>
              <a:rPr lang="en-GB" dirty="0" err="1"/>
              <a:t>Antonine</a:t>
            </a:r>
            <a:r>
              <a:rPr lang="en-GB" dirty="0"/>
              <a:t> Wall </a:t>
            </a:r>
            <a:r>
              <a:rPr lang="en-GB" dirty="0" smtClean="0"/>
              <a:t>Forts continued</a:t>
            </a:r>
            <a:endParaRPr lang="en-GB" dirty="0"/>
          </a:p>
        </p:txBody>
      </p:sp>
      <p:pic>
        <p:nvPicPr>
          <p:cNvPr id="11" name="Picture 6" descr="https://beta.digimap.edina.ac.uk/webhelp/digimapsupport/service_info/historicdigimap-cmyk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243" y="6192740"/>
            <a:ext cx="3493579" cy="5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165848" y="1870379"/>
            <a:ext cx="3035808" cy="381642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b="1" i="1" dirty="0"/>
              <a:t>If you have time…</a:t>
            </a:r>
          </a:p>
          <a:p>
            <a:endParaRPr lang="en-GB" sz="1200" dirty="0"/>
          </a:p>
          <a:p>
            <a:pPr marL="89015" indent="-89015">
              <a:buFont typeface="Arial" pitchFamily="34" charset="0"/>
              <a:buChar char="•"/>
            </a:pPr>
            <a:r>
              <a:rPr lang="en-GB" sz="1200" dirty="0"/>
              <a:t>Zoom in to the fort </a:t>
            </a:r>
            <a:r>
              <a:rPr lang="en-GB" sz="1200" b="1" dirty="0"/>
              <a:t>Rough Castle</a:t>
            </a:r>
            <a:r>
              <a:rPr lang="en-GB" sz="1200" dirty="0"/>
              <a:t> to the west of Falkirk.</a:t>
            </a:r>
          </a:p>
          <a:p>
            <a:pPr marL="89015" indent="-89015">
              <a:buFont typeface="Arial" pitchFamily="34" charset="0"/>
              <a:buChar char="•"/>
            </a:pPr>
            <a:endParaRPr lang="en-GB" sz="1200" dirty="0"/>
          </a:p>
          <a:p>
            <a:pPr marL="89015" indent="-89015">
              <a:buFont typeface="Arial" pitchFamily="34" charset="0"/>
              <a:buChar char="•"/>
            </a:pPr>
            <a:r>
              <a:rPr lang="en-GB" sz="1200" dirty="0"/>
              <a:t>Add an orange path and an orange marker. Label the marker </a:t>
            </a:r>
            <a:r>
              <a:rPr lang="en-GB" sz="1200" b="1" dirty="0"/>
              <a:t>Access point.</a:t>
            </a:r>
            <a:r>
              <a:rPr lang="en-GB" sz="1200" dirty="0"/>
              <a:t> </a:t>
            </a:r>
          </a:p>
          <a:p>
            <a:pPr marL="89015" indent="-89015">
              <a:buFont typeface="Arial" pitchFamily="34" charset="0"/>
              <a:buChar char="•"/>
            </a:pPr>
            <a:endParaRPr lang="en-GB" sz="1200" dirty="0"/>
          </a:p>
          <a:p>
            <a:pPr marL="89015" indent="-89015">
              <a:buFont typeface="Arial" pitchFamily="34" charset="0"/>
              <a:buChar char="•"/>
            </a:pPr>
            <a:r>
              <a:rPr lang="en-GB" sz="1200" dirty="0"/>
              <a:t>Add the </a:t>
            </a:r>
            <a:r>
              <a:rPr lang="en-GB" sz="1200" dirty="0" err="1"/>
              <a:t>Shapefile</a:t>
            </a:r>
            <a:r>
              <a:rPr lang="en-GB" sz="1200" dirty="0"/>
              <a:t> </a:t>
            </a:r>
            <a:r>
              <a:rPr lang="en-GB" sz="1200" b="1" dirty="0"/>
              <a:t>Antonine_wall_WH1.zip </a:t>
            </a:r>
            <a:r>
              <a:rPr lang="en-GB" sz="1200" dirty="0"/>
              <a:t>and change the colour of the polygon showing the wall area.</a:t>
            </a:r>
          </a:p>
          <a:p>
            <a:pPr marL="89015" indent="-89015">
              <a:buFont typeface="Arial" pitchFamily="34" charset="0"/>
              <a:buChar char="•"/>
            </a:pPr>
            <a:endParaRPr lang="en-GB" sz="1200" dirty="0"/>
          </a:p>
          <a:p>
            <a:pPr marL="89015" indent="-89015">
              <a:buFont typeface="Arial" pitchFamily="34" charset="0"/>
              <a:buChar char="•"/>
            </a:pPr>
            <a:r>
              <a:rPr lang="en-GB" sz="1200" dirty="0"/>
              <a:t>View the wall and sites in </a:t>
            </a:r>
            <a:r>
              <a:rPr lang="en-GB" sz="1200" b="1" dirty="0" smtClean="0"/>
              <a:t>Historic </a:t>
            </a:r>
            <a:r>
              <a:rPr lang="en-GB" sz="1200" b="1" dirty="0"/>
              <a:t>Roam </a:t>
            </a:r>
            <a:r>
              <a:rPr lang="en-GB" sz="1200" dirty="0"/>
              <a:t>against historic OS maps.</a:t>
            </a:r>
          </a:p>
          <a:p>
            <a:pPr marL="89015" indent="-89015">
              <a:buFont typeface="Arial" pitchFamily="34" charset="0"/>
              <a:buChar char="•"/>
            </a:pPr>
            <a:endParaRPr lang="en-GB" sz="1200" dirty="0"/>
          </a:p>
          <a:p>
            <a:pPr marL="89015" indent="-89015">
              <a:buFont typeface="Arial" pitchFamily="34" charset="0"/>
              <a:buChar char="•"/>
            </a:pPr>
            <a:r>
              <a:rPr lang="en-GB" sz="1200" dirty="0"/>
              <a:t>Have a look at Historic Environment Scotland portal: </a:t>
            </a:r>
            <a:r>
              <a:rPr lang="en-GB" sz="1200" dirty="0">
                <a:hlinkClick r:id="rId4"/>
              </a:rPr>
              <a:t>http://portal.historicenvironment.scot/spatialdownloads</a:t>
            </a:r>
            <a:r>
              <a:rPr lang="en-GB" sz="1200" dirty="0"/>
              <a:t> and see what other data you could add. </a:t>
            </a:r>
            <a:endParaRPr lang="en-GB" sz="800" dirty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227" y="1870379"/>
            <a:ext cx="5076855" cy="38164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04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</a:t>
            </a:r>
            <a:r>
              <a:rPr lang="en-GB" dirty="0" smtClean="0"/>
              <a:t>3:</a:t>
            </a:r>
            <a:br>
              <a:rPr lang="en-GB" dirty="0" smtClean="0"/>
            </a:br>
            <a:r>
              <a:rPr lang="en-GB" dirty="0" smtClean="0"/>
              <a:t>Downloading Data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99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305600" y="780308"/>
            <a:ext cx="3110880" cy="102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15" dirty="0">
                <a:solidFill>
                  <a:schemeClr val="bg1"/>
                </a:solidFill>
              </a:rPr>
              <a:t>Claire is in the final year of a BA in Human Geography at Kingston University.</a:t>
            </a:r>
          </a:p>
          <a:p>
            <a:r>
              <a:rPr lang="en-GB" sz="1015" dirty="0">
                <a:solidFill>
                  <a:schemeClr val="bg1"/>
                </a:solidFill>
              </a:rPr>
              <a:t> </a:t>
            </a:r>
          </a:p>
          <a:p>
            <a:r>
              <a:rPr lang="en-GB" sz="1015" dirty="0">
                <a:solidFill>
                  <a:schemeClr val="bg1"/>
                </a:solidFill>
              </a:rPr>
              <a:t>Her undergraduate dissertation topic is looking at the process of urban regeneration for the Olympic Park site in East London.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97469" y="858779"/>
            <a:ext cx="3596753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54"/>
              </a:spcAft>
            </a:pPr>
            <a:r>
              <a:rPr lang="en-GB" sz="1015" b="1" dirty="0">
                <a:solidFill>
                  <a:schemeClr val="bg1"/>
                </a:solidFill>
              </a:rPr>
              <a:t>Claire</a:t>
            </a:r>
            <a:r>
              <a:rPr lang="en-GB" sz="1015" dirty="0">
                <a:solidFill>
                  <a:schemeClr val="bg1"/>
                </a:solidFill>
              </a:rPr>
              <a:t> is in the final year of a BA in History</a:t>
            </a:r>
          </a:p>
          <a:p>
            <a:pPr lvl="0"/>
            <a:r>
              <a:rPr lang="en-GB" sz="1015" dirty="0">
                <a:solidFill>
                  <a:schemeClr val="bg1"/>
                </a:solidFill>
              </a:rPr>
              <a:t>Her undergraduate dissertation topic is looking at the process of urban change in Edinburgh</a:t>
            </a:r>
          </a:p>
          <a:p>
            <a:endParaRPr lang="en-GB" sz="1015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1522" y="1341806"/>
            <a:ext cx="4331816" cy="45597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/>
              <a:t>User requirements:</a:t>
            </a:r>
          </a:p>
          <a:p>
            <a:pPr marL="158265" indent="-158265">
              <a:buFont typeface="Arial" pitchFamily="34" charset="0"/>
              <a:buChar char="•"/>
            </a:pPr>
            <a:r>
              <a:rPr lang="en-GB" sz="1200" dirty="0"/>
              <a:t>a map showing the buildings around of George Sq. in 1890’s.</a:t>
            </a:r>
          </a:p>
          <a:p>
            <a:pPr marL="158265" indent="-158265">
              <a:buFont typeface="Arial" pitchFamily="34" charset="0"/>
              <a:buChar char="•"/>
            </a:pPr>
            <a:r>
              <a:rPr lang="en-GB" sz="1200" dirty="0"/>
              <a:t>a map showing the buildings around George Sq. in the 1970s</a:t>
            </a:r>
          </a:p>
          <a:p>
            <a:endParaRPr lang="en-GB" sz="1015" dirty="0"/>
          </a:p>
          <a:p>
            <a:r>
              <a:rPr lang="en-GB" sz="1400" b="1" dirty="0">
                <a:solidFill>
                  <a:schemeClr val="dk1"/>
                </a:solidFill>
              </a:rPr>
              <a:t>What types of map data would be useful?</a:t>
            </a:r>
            <a:endParaRPr lang="en-GB" sz="1400" dirty="0">
              <a:solidFill>
                <a:schemeClr val="dk1"/>
              </a:solidFill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solidFill>
                  <a:prstClr val="black"/>
                </a:solidFill>
              </a:rPr>
              <a:t>Historic OS maps from late 19</a:t>
            </a:r>
            <a:r>
              <a:rPr lang="en-GB" sz="1200" baseline="30000" dirty="0">
                <a:solidFill>
                  <a:prstClr val="black"/>
                </a:solidFill>
              </a:rPr>
              <a:t>th</a:t>
            </a:r>
            <a:r>
              <a:rPr lang="en-GB" sz="1200" dirty="0">
                <a:solidFill>
                  <a:prstClr val="black"/>
                </a:solidFill>
              </a:rPr>
              <a:t> Cent.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solidFill>
                  <a:prstClr val="black"/>
                </a:solidFill>
              </a:rPr>
              <a:t>Historic maps from the 1970’s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solidFill>
                  <a:prstClr val="black"/>
                </a:solidFill>
              </a:rPr>
              <a:t>Contemporary map of George Square</a:t>
            </a:r>
            <a:endParaRPr lang="en-GB" sz="1015" dirty="0"/>
          </a:p>
          <a:p>
            <a:endParaRPr lang="en-GB" sz="1015" dirty="0"/>
          </a:p>
          <a:p>
            <a:r>
              <a:rPr lang="en-GB" sz="1400" b="1" dirty="0"/>
              <a:t>Your task: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solidFill>
                  <a:schemeClr val="dk1"/>
                </a:solidFill>
              </a:rPr>
              <a:t>Login to Digimap.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solidFill>
                  <a:schemeClr val="dk1"/>
                </a:solidFill>
              </a:rPr>
              <a:t>Select </a:t>
            </a:r>
            <a:r>
              <a:rPr lang="en-GB" sz="1200" b="1" dirty="0">
                <a:solidFill>
                  <a:schemeClr val="dk1"/>
                </a:solidFill>
              </a:rPr>
              <a:t>Historic &gt; Historic Download</a:t>
            </a:r>
          </a:p>
          <a:p>
            <a:pPr marL="228600" indent="-228600" defTabSz="914400">
              <a:buFont typeface="+mj-lt"/>
              <a:buAutoNum type="arabicPeriod"/>
              <a:defRPr/>
            </a:pPr>
            <a:r>
              <a:rPr lang="en-GB" sz="1200" dirty="0">
                <a:solidFill>
                  <a:schemeClr val="dk1"/>
                </a:solidFill>
              </a:rPr>
              <a:t>Order these map data products (note: </a:t>
            </a:r>
            <a:r>
              <a:rPr lang="en-GB" sz="1200" b="1" dirty="0">
                <a:solidFill>
                  <a:schemeClr val="dk1"/>
                </a:solidFill>
              </a:rPr>
              <a:t>Theme </a:t>
            </a:r>
            <a:r>
              <a:rPr lang="en-GB" sz="1200" dirty="0">
                <a:solidFill>
                  <a:schemeClr val="dk1"/>
                </a:solidFill>
              </a:rPr>
              <a:t>is in the basket)</a:t>
            </a:r>
          </a:p>
          <a:p>
            <a:pPr marL="228600" indent="-228600" defTabSz="914400">
              <a:buFont typeface="+mj-lt"/>
              <a:buAutoNum type="arabicPeriod"/>
              <a:defRPr/>
            </a:pPr>
            <a:endParaRPr lang="en-GB" sz="1200" b="1" dirty="0">
              <a:solidFill>
                <a:schemeClr val="dk1"/>
              </a:solidFill>
            </a:endParaRPr>
          </a:p>
          <a:p>
            <a:pPr marL="728663" lvl="1" indent="-271463">
              <a:buFont typeface="Arial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</a:rPr>
              <a:t>Draw a rectangle around George Square in Edinburgh</a:t>
            </a:r>
          </a:p>
          <a:p>
            <a:pPr marL="728663" lvl="1" indent="-271463">
              <a:buFont typeface="Arial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</a:rPr>
              <a:t>County Series 1:2500 (1853-1951)</a:t>
            </a:r>
          </a:p>
          <a:p>
            <a:pPr marL="1185863" lvl="2" indent="-271463">
              <a:buFont typeface="Arial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</a:rPr>
              <a:t>1</a:t>
            </a:r>
            <a:r>
              <a:rPr lang="en-GB" sz="1200" baseline="30000" dirty="0">
                <a:solidFill>
                  <a:schemeClr val="dk1"/>
                </a:solidFill>
              </a:rPr>
              <a:t>st</a:t>
            </a:r>
            <a:r>
              <a:rPr lang="en-GB" sz="1200" dirty="0">
                <a:solidFill>
                  <a:schemeClr val="dk1"/>
                </a:solidFill>
              </a:rPr>
              <a:t> Edition (1853 – 1904)</a:t>
            </a:r>
          </a:p>
          <a:p>
            <a:pPr marL="728663" lvl="1" indent="-271463">
              <a:buFont typeface="Arial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</a:rPr>
              <a:t>National Grid 1:1250 (1943 – 1993)</a:t>
            </a:r>
          </a:p>
          <a:p>
            <a:pPr marL="1185863" lvl="2" indent="-271463">
              <a:buFont typeface="Arial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</a:rPr>
              <a:t>2</a:t>
            </a:r>
            <a:r>
              <a:rPr lang="en-GB" sz="1200" baseline="30000" dirty="0">
                <a:solidFill>
                  <a:schemeClr val="dk1"/>
                </a:solidFill>
              </a:rPr>
              <a:t>nd</a:t>
            </a:r>
            <a:r>
              <a:rPr lang="en-GB" sz="1200" dirty="0">
                <a:solidFill>
                  <a:schemeClr val="dk1"/>
                </a:solidFill>
              </a:rPr>
              <a:t> Revision (1946-1993)</a:t>
            </a:r>
          </a:p>
          <a:p>
            <a:pPr marL="728663" lvl="1" indent="-271463">
              <a:buFont typeface="Arial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</a:rPr>
              <a:t>Add To Basket</a:t>
            </a:r>
          </a:p>
          <a:p>
            <a:pPr marL="728663" lvl="1" indent="-271463">
              <a:buFont typeface="Arial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</a:rPr>
              <a:t>Select National Grid Tiles for Theme of the 1</a:t>
            </a:r>
            <a:r>
              <a:rPr lang="en-GB" sz="1200" baseline="30000" dirty="0">
                <a:solidFill>
                  <a:schemeClr val="dk1"/>
                </a:solidFill>
              </a:rPr>
              <a:t>st</a:t>
            </a:r>
            <a:r>
              <a:rPr lang="en-GB" sz="1200" dirty="0">
                <a:solidFill>
                  <a:schemeClr val="dk1"/>
                </a:solidFill>
              </a:rPr>
              <a:t> Edition</a:t>
            </a:r>
          </a:p>
          <a:p>
            <a:pPr marL="728663" lvl="1" indent="-271463">
              <a:buFont typeface="Arial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</a:rPr>
              <a:t>In the basket, name your order </a:t>
            </a:r>
            <a:r>
              <a:rPr lang="en-GB" sz="1200" i="1" dirty="0">
                <a:solidFill>
                  <a:schemeClr val="dk1"/>
                </a:solidFill>
              </a:rPr>
              <a:t>George </a:t>
            </a:r>
            <a:r>
              <a:rPr lang="en-GB" sz="1200" i="1" dirty="0" err="1">
                <a:solidFill>
                  <a:schemeClr val="dk1"/>
                </a:solidFill>
              </a:rPr>
              <a:t>Sq</a:t>
            </a:r>
            <a:r>
              <a:rPr lang="en-GB" sz="1200" i="1" dirty="0">
                <a:solidFill>
                  <a:schemeClr val="dk1"/>
                </a:solidFill>
              </a:rPr>
              <a:t> Historic</a:t>
            </a:r>
          </a:p>
          <a:p>
            <a:pPr marL="728663" lvl="1" indent="-271463">
              <a:buFont typeface="Arial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</a:rPr>
              <a:t>Request Download</a:t>
            </a:r>
          </a:p>
          <a:p>
            <a:pPr marL="728663" lvl="1" indent="-271463">
              <a:buFont typeface="Arial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</a:rPr>
              <a:t>Follow instructions in email to download the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934" y="4037995"/>
            <a:ext cx="3251946" cy="221977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Historic Download</a:t>
            </a:r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294" y="1341807"/>
            <a:ext cx="3276586" cy="217318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8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OS Download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6"/>
            <a:ext cx="3632454" cy="3112135"/>
          </a:xfrm>
          <a:solidFill>
            <a:schemeClr val="bg2">
              <a:lumMod val="9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dirty="0"/>
              <a:t>Task:</a:t>
            </a:r>
          </a:p>
          <a:p>
            <a:r>
              <a:rPr lang="en-GB" sz="1200" dirty="0"/>
              <a:t>Go into OS Data Download</a:t>
            </a:r>
          </a:p>
          <a:p>
            <a:r>
              <a:rPr lang="en-GB" sz="1200" dirty="0"/>
              <a:t>Go to George Square</a:t>
            </a:r>
          </a:p>
          <a:p>
            <a:r>
              <a:rPr lang="en-GB" sz="1200" dirty="0"/>
              <a:t>Select OS </a:t>
            </a:r>
            <a:r>
              <a:rPr lang="en-GB" sz="1200" dirty="0" err="1"/>
              <a:t>MasterMap</a:t>
            </a:r>
            <a:r>
              <a:rPr lang="en-GB" sz="1200" dirty="0"/>
              <a:t> 1:2000 Raster (in the </a:t>
            </a:r>
            <a:r>
              <a:rPr lang="en-GB" sz="1200" i="1" dirty="0"/>
              <a:t>Backdrop Mapping </a:t>
            </a:r>
            <a:r>
              <a:rPr lang="en-GB" sz="1200" dirty="0"/>
              <a:t>section)</a:t>
            </a:r>
          </a:p>
          <a:p>
            <a:r>
              <a:rPr lang="en-GB" sz="1200" dirty="0"/>
              <a:t>Draw a rectangle around George Square</a:t>
            </a:r>
          </a:p>
          <a:p>
            <a:r>
              <a:rPr lang="en-GB" sz="1200" dirty="0"/>
              <a:t>Give the download the name: </a:t>
            </a:r>
            <a:r>
              <a:rPr lang="en-GB" sz="1200" i="1" dirty="0"/>
              <a:t>George </a:t>
            </a:r>
            <a:r>
              <a:rPr lang="en-GB" sz="1200" i="1" dirty="0" err="1"/>
              <a:t>Sq</a:t>
            </a:r>
            <a:r>
              <a:rPr lang="en-GB" sz="1200" i="1" dirty="0"/>
              <a:t> </a:t>
            </a:r>
            <a:r>
              <a:rPr lang="en-GB" sz="1200" i="1" dirty="0" err="1"/>
              <a:t>MasterMap</a:t>
            </a:r>
            <a:endParaRPr lang="en-GB" sz="1200" i="1" dirty="0"/>
          </a:p>
          <a:p>
            <a:r>
              <a:rPr lang="en-GB" sz="1200" dirty="0"/>
              <a:t>Request Download</a:t>
            </a:r>
          </a:p>
          <a:p>
            <a:r>
              <a:rPr lang="en-GB" sz="1200" dirty="0"/>
              <a:t>Follow instructions in email to download 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201" y="1825626"/>
            <a:ext cx="4485135" cy="31121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307271" y="5157194"/>
            <a:ext cx="7366632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2" dirty="0"/>
              <a:t>Unzip the downloaded files and view in a graphics program e.g. Paint or Photoshop</a:t>
            </a:r>
          </a:p>
        </p:txBody>
      </p:sp>
    </p:spTree>
    <p:extLst>
      <p:ext uri="{BB962C8B-B14F-4D97-AF65-F5344CB8AC3E}">
        <p14:creationId xmlns:p14="http://schemas.microsoft.com/office/powerpoint/2010/main" val="11715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</a:t>
            </a:r>
            <a:r>
              <a:rPr lang="en-GB" dirty="0" smtClean="0"/>
              <a:t>4:</a:t>
            </a:r>
            <a:br>
              <a:rPr lang="en-GB" dirty="0" smtClean="0"/>
            </a:br>
            <a:r>
              <a:rPr lang="en-GB" dirty="0" smtClean="0"/>
              <a:t>Historic Download and QGIS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01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historic map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Using </a:t>
            </a:r>
            <a:r>
              <a:rPr lang="en-GB" b="1" dirty="0" smtClean="0"/>
              <a:t>Historic Download</a:t>
            </a:r>
            <a:r>
              <a:rPr lang="en-GB" dirty="0" smtClean="0"/>
              <a:t>,</a:t>
            </a:r>
            <a:r>
              <a:rPr lang="en-GB" b="1" dirty="0" smtClean="0"/>
              <a:t> </a:t>
            </a:r>
            <a:r>
              <a:rPr lang="en-GB" dirty="0" smtClean="0"/>
              <a:t>download the historic map data identified in Exercise 1 showing Custom House in the 1920s</a:t>
            </a:r>
          </a:p>
          <a:p>
            <a:r>
              <a:rPr lang="en-GB" dirty="0" smtClean="0"/>
              <a:t>In </a:t>
            </a:r>
            <a:r>
              <a:rPr lang="en-GB" dirty="0" smtClean="0"/>
              <a:t>Historic </a:t>
            </a:r>
            <a:r>
              <a:rPr lang="en-GB" dirty="0" smtClean="0"/>
              <a:t>Roam, </a:t>
            </a:r>
            <a:r>
              <a:rPr lang="en-GB" b="1" dirty="0" smtClean="0"/>
              <a:t>Export</a:t>
            </a:r>
            <a:r>
              <a:rPr lang="en-GB" dirty="0" smtClean="0"/>
              <a:t> your drawing features which show the outline of Custom House in </a:t>
            </a:r>
            <a:r>
              <a:rPr lang="en-GB" b="1" dirty="0" err="1" smtClean="0"/>
              <a:t>Shapefile</a:t>
            </a:r>
            <a:r>
              <a:rPr lang="en-GB" b="1" dirty="0" smtClean="0"/>
              <a:t> </a:t>
            </a:r>
            <a:r>
              <a:rPr lang="en-GB" dirty="0" smtClean="0"/>
              <a:t>format.</a:t>
            </a:r>
          </a:p>
          <a:p>
            <a:r>
              <a:rPr lang="en-GB" dirty="0" smtClean="0"/>
              <a:t>Your tutor will show you how to view this data in QGIS.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99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Historical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926" y="1889211"/>
            <a:ext cx="3731439" cy="3062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479" y="2106821"/>
            <a:ext cx="4227671" cy="3215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8337" y="1889213"/>
            <a:ext cx="3809512" cy="3058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8365" y="2106819"/>
            <a:ext cx="4790554" cy="284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British Library: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www.bl.uk/collection-guides/digital-mapping</a:t>
            </a:r>
            <a:r>
              <a:rPr lang="en-GB" dirty="0" smtClean="0"/>
              <a:t> </a:t>
            </a:r>
            <a:endParaRPr lang="en-GB" dirty="0"/>
          </a:p>
          <a:p>
            <a:pPr lvl="1"/>
            <a:r>
              <a:rPr lang="en-GB" sz="1500" dirty="0"/>
              <a:t>4.5 million maps, many of which have been scanned, a portion of which are online: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650" y="3160518"/>
            <a:ext cx="3885714" cy="2421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428" y="3257234"/>
            <a:ext cx="3994073" cy="2737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837" y="3323319"/>
            <a:ext cx="4223399" cy="29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7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National Library of Scotland </a:t>
            </a:r>
            <a:r>
              <a:rPr lang="en-GB" dirty="0">
                <a:hlinkClick r:id="rId3"/>
              </a:rPr>
              <a:t>http://maps.nls.uk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626" y="2385563"/>
            <a:ext cx="3950609" cy="2962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2270" y="2385563"/>
            <a:ext cx="5328212" cy="3223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220" y="2397122"/>
            <a:ext cx="5442850" cy="3251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686" y="2385560"/>
            <a:ext cx="4766579" cy="345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4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Georeferenced Maps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137" y="1895233"/>
            <a:ext cx="4921429" cy="2121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539" y="1895233"/>
            <a:ext cx="4285149" cy="3902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312" y="2403595"/>
            <a:ext cx="4413210" cy="34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Georeferenced Maps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650" y="1786929"/>
            <a:ext cx="6807994" cy="3490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854" y="1779047"/>
            <a:ext cx="6964147" cy="411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695" y="2031115"/>
            <a:ext cx="4343021" cy="37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Digital Maps?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Case Studies</a:t>
            </a:r>
          </a:p>
          <a:p>
            <a:pPr lvl="1"/>
            <a:r>
              <a:rPr lang="en-GB" dirty="0">
                <a:hlinkClick r:id="rId3"/>
              </a:rPr>
              <a:t>Statistical Accounts of Scotland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156" y="2722803"/>
            <a:ext cx="3883688" cy="35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1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Digital Maps?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Case Studies</a:t>
            </a:r>
          </a:p>
          <a:p>
            <a:pPr lvl="1"/>
            <a:r>
              <a:rPr lang="en-GB" dirty="0">
                <a:hlinkClick r:id="rId3"/>
              </a:rPr>
              <a:t>Edward Street, Ladywood</a:t>
            </a:r>
            <a:endParaRPr lang="en-GB" dirty="0"/>
          </a:p>
          <a:p>
            <a:pPr lvl="1"/>
            <a:r>
              <a:rPr lang="en-GB" dirty="0"/>
              <a:t>Used contemporary maps to chart the history of one street from 1801 to 1911.</a:t>
            </a:r>
          </a:p>
          <a:p>
            <a:pPr lvl="1"/>
            <a:r>
              <a:rPr lang="en-GB" dirty="0"/>
              <a:t>Combined maps with data from census returns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814" y="4304036"/>
            <a:ext cx="7764375" cy="13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2" ma:contentTypeDescription="Create a new document." ma:contentTypeScope="" ma:versionID="0f8ad2f4fe52bae945251e874762bf62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366fa2ddbfc52b7e3f76afecaba00cc7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A1ECAB-54B0-4056-AE6A-F61C29A56DA0}"/>
</file>

<file path=customXml/itemProps2.xml><?xml version="1.0" encoding="utf-8"?>
<ds:datastoreItem xmlns:ds="http://schemas.openxmlformats.org/officeDocument/2006/customXml" ds:itemID="{8FAB2A8D-E951-4F71-B292-E240BD7E4C0A}"/>
</file>

<file path=customXml/itemProps3.xml><?xml version="1.0" encoding="utf-8"?>
<ds:datastoreItem xmlns:ds="http://schemas.openxmlformats.org/officeDocument/2006/customXml" ds:itemID="{458A42D2-1009-4090-96CA-8DDAAE84F5D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4118</TotalTime>
  <Words>2080</Words>
  <Application>Microsoft Office PowerPoint</Application>
  <PresentationFormat>Widescreen</PresentationFormat>
  <Paragraphs>274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Baskerville Old Face</vt:lpstr>
      <vt:lpstr>Calibri</vt:lpstr>
      <vt:lpstr>Calibri Light</vt:lpstr>
      <vt:lpstr>Cambria</vt:lpstr>
      <vt:lpstr>Symbol</vt:lpstr>
      <vt:lpstr>Times New Roman</vt:lpstr>
      <vt:lpstr>Wingdings</vt:lpstr>
      <vt:lpstr>Office Theme</vt:lpstr>
      <vt:lpstr>Working with Historical Maps</vt:lpstr>
      <vt:lpstr>Introduction</vt:lpstr>
      <vt:lpstr>Digital Historical Maps</vt:lpstr>
      <vt:lpstr>Online Services</vt:lpstr>
      <vt:lpstr>Online Services</vt:lpstr>
      <vt:lpstr>Georeferenced Maps</vt:lpstr>
      <vt:lpstr>Georeferenced Maps</vt:lpstr>
      <vt:lpstr>Why use Digital Maps?</vt:lpstr>
      <vt:lpstr>Why use Digital Maps?</vt:lpstr>
      <vt:lpstr>Why use Digital Maps?</vt:lpstr>
      <vt:lpstr>Why use Digital Maps?</vt:lpstr>
      <vt:lpstr>Digimap</vt:lpstr>
      <vt:lpstr>Digital Maps as Data</vt:lpstr>
      <vt:lpstr>Exercise 1: Historic Roam</vt:lpstr>
      <vt:lpstr>Historic Roam</vt:lpstr>
      <vt:lpstr>Recreate map of central Liverpool</vt:lpstr>
      <vt:lpstr>Loading point data in to Roam</vt:lpstr>
      <vt:lpstr>Explore historic maps</vt:lpstr>
      <vt:lpstr>Exercise 2: Ordnance Survey Roam</vt:lpstr>
      <vt:lpstr>Create a map of the Antonine Wall Forts</vt:lpstr>
      <vt:lpstr>Finished map</vt:lpstr>
      <vt:lpstr>Create a map of the Antonine Wall Forts continued</vt:lpstr>
      <vt:lpstr>Exercise 3: Downloading Data</vt:lpstr>
      <vt:lpstr>Historic Download</vt:lpstr>
      <vt:lpstr>OS Download</vt:lpstr>
      <vt:lpstr>Exercise 4: Historic Download and QGIS</vt:lpstr>
      <vt:lpstr>Download historic map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Online Historical Maps for Research</dc:title>
  <dc:creator>ARMITAGE Tom</dc:creator>
  <cp:lastModifiedBy>HOLMES Ian</cp:lastModifiedBy>
  <cp:revision>79</cp:revision>
  <cp:lastPrinted>2019-10-03T14:54:20Z</cp:lastPrinted>
  <dcterms:created xsi:type="dcterms:W3CDTF">2016-11-22T14:09:10Z</dcterms:created>
  <dcterms:modified xsi:type="dcterms:W3CDTF">2020-09-24T16:41:00Z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</Properties>
</file>